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64" r:id="rId2"/>
    <p:sldId id="269" r:id="rId3"/>
    <p:sldId id="289" r:id="rId4"/>
    <p:sldId id="266" r:id="rId5"/>
    <p:sldId id="270" r:id="rId6"/>
    <p:sldId id="297" r:id="rId7"/>
    <p:sldId id="267" r:id="rId8"/>
    <p:sldId id="271" r:id="rId9"/>
    <p:sldId id="272" r:id="rId10"/>
    <p:sldId id="273" r:id="rId11"/>
    <p:sldId id="256" r:id="rId12"/>
    <p:sldId id="275" r:id="rId13"/>
    <p:sldId id="274" r:id="rId14"/>
    <p:sldId id="262" r:id="rId15"/>
    <p:sldId id="276" r:id="rId16"/>
    <p:sldId id="261" r:id="rId17"/>
    <p:sldId id="277" r:id="rId18"/>
    <p:sldId id="278" r:id="rId19"/>
    <p:sldId id="259" r:id="rId20"/>
    <p:sldId id="290" r:id="rId21"/>
    <p:sldId id="279" r:id="rId22"/>
    <p:sldId id="260" r:id="rId23"/>
    <p:sldId id="286" r:id="rId24"/>
    <p:sldId id="257" r:id="rId25"/>
    <p:sldId id="285" r:id="rId26"/>
    <p:sldId id="263" r:id="rId27"/>
    <p:sldId id="287" r:id="rId28"/>
    <p:sldId id="280" r:id="rId29"/>
    <p:sldId id="295" r:id="rId30"/>
    <p:sldId id="291" r:id="rId31"/>
    <p:sldId id="281" r:id="rId32"/>
    <p:sldId id="296" r:id="rId33"/>
    <p:sldId id="292" r:id="rId34"/>
    <p:sldId id="293" r:id="rId35"/>
    <p:sldId id="294" r:id="rId36"/>
    <p:sldId id="282" r:id="rId37"/>
    <p:sldId id="283" r:id="rId3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07" autoAdjust="0"/>
    <p:restoredTop sz="96327" autoAdjust="0"/>
  </p:normalViewPr>
  <p:slideViewPr>
    <p:cSldViewPr snapToGrid="0" snapToObjects="1">
      <p:cViewPr varScale="1">
        <p:scale>
          <a:sx n="87" d="100"/>
          <a:sy n="87" d="100"/>
        </p:scale>
        <p:origin x="-112" y="-6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41" d="100"/>
        <a:sy n="141" d="100"/>
      </p:scale>
      <p:origin x="0" y="4192"/>
    </p:cViewPr>
  </p:sorter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printerSettings" Target="printerSettings/printerSettings1.bin"/><Relationship Id="rId40" Type="http://schemas.openxmlformats.org/officeDocument/2006/relationships/presProps" Target="presProps.xml"/><Relationship Id="rId41" Type="http://schemas.openxmlformats.org/officeDocument/2006/relationships/viewProps" Target="viewProps.xml"/><Relationship Id="rId42" Type="http://schemas.openxmlformats.org/officeDocument/2006/relationships/theme" Target="theme/theme1.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bn-IN"/>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bn-IN"/>
              <a:t>Click to edit Master subtitle style</a:t>
            </a:r>
            <a:endParaRPr lang="en-US"/>
          </a:p>
        </p:txBody>
      </p:sp>
      <p:sp>
        <p:nvSpPr>
          <p:cNvPr id="4" name="Date Placeholder 3"/>
          <p:cNvSpPr>
            <a:spLocks noGrp="1"/>
          </p:cNvSpPr>
          <p:nvPr>
            <p:ph type="dt" sz="half" idx="10"/>
          </p:nvPr>
        </p:nvSpPr>
        <p:spPr/>
        <p:txBody>
          <a:bodyPr/>
          <a:lstStyle/>
          <a:p>
            <a:fld id="{753FC8C4-9E67-264B-B34A-F4A0DE0A9D33}" type="datetimeFigureOut">
              <a:rPr lang="en-US" smtClean="0"/>
              <a:t>30/08/19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1A7E8F-6168-9348-B0E0-A4111E019A70}" type="slidenum">
              <a:rPr lang="en-US" smtClean="0"/>
              <a:t>‹#›</a:t>
            </a:fld>
            <a:endParaRPr lang="en-US"/>
          </a:p>
        </p:txBody>
      </p:sp>
    </p:spTree>
    <p:extLst>
      <p:ext uri="{BB962C8B-B14F-4D97-AF65-F5344CB8AC3E}">
        <p14:creationId xmlns:p14="http://schemas.microsoft.com/office/powerpoint/2010/main" val="25943205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bn-IN"/>
              <a:t>Click to edit Master title style</a:t>
            </a:r>
            <a:endParaRPr lang="en-US"/>
          </a:p>
        </p:txBody>
      </p:sp>
      <p:sp>
        <p:nvSpPr>
          <p:cNvPr id="3" name="Content Placeholder 2"/>
          <p:cNvSpPr>
            <a:spLocks noGrp="1"/>
          </p:cNvSpPr>
          <p:nvPr>
            <p:ph idx="1"/>
          </p:nvPr>
        </p:nvSpPr>
        <p:spPr/>
        <p:txBody>
          <a:bodyPr/>
          <a:lstStyle/>
          <a:p>
            <a:pPr lvl="0"/>
            <a:r>
              <a:rPr lang="bn-IN"/>
              <a:t>Click to edit Master text styles</a:t>
            </a:r>
          </a:p>
          <a:p>
            <a:pPr lvl="1"/>
            <a:r>
              <a:rPr lang="bn-IN"/>
              <a:t>Second level</a:t>
            </a:r>
          </a:p>
          <a:p>
            <a:pPr lvl="2"/>
            <a:r>
              <a:rPr lang="bn-IN"/>
              <a:t>Third level</a:t>
            </a:r>
          </a:p>
          <a:p>
            <a:pPr lvl="3"/>
            <a:r>
              <a:rPr lang="bn-IN"/>
              <a:t>Fourth level</a:t>
            </a:r>
          </a:p>
          <a:p>
            <a:pPr lvl="4"/>
            <a:r>
              <a:rPr lang="bn-IN"/>
              <a:t>Fifth level</a:t>
            </a:r>
            <a:endParaRPr lang="en-US"/>
          </a:p>
        </p:txBody>
      </p:sp>
      <p:sp>
        <p:nvSpPr>
          <p:cNvPr id="4" name="Date Placeholder 3"/>
          <p:cNvSpPr>
            <a:spLocks noGrp="1"/>
          </p:cNvSpPr>
          <p:nvPr>
            <p:ph type="dt" sz="half" idx="10"/>
          </p:nvPr>
        </p:nvSpPr>
        <p:spPr/>
        <p:txBody>
          <a:bodyPr/>
          <a:lstStyle/>
          <a:p>
            <a:fld id="{753FC8C4-9E67-264B-B34A-F4A0DE0A9D33}" type="datetimeFigureOut">
              <a:rPr lang="en-US" smtClean="0"/>
              <a:t>30/08/19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1A7E8F-6168-9348-B0E0-A4111E019A70}" type="slidenum">
              <a:rPr lang="en-US" smtClean="0"/>
              <a:t>‹#›</a:t>
            </a:fld>
            <a:endParaRPr lang="en-US"/>
          </a:p>
        </p:txBody>
      </p:sp>
    </p:spTree>
    <p:extLst>
      <p:ext uri="{BB962C8B-B14F-4D97-AF65-F5344CB8AC3E}">
        <p14:creationId xmlns:p14="http://schemas.microsoft.com/office/powerpoint/2010/main" val="5865066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bn-IN"/>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bn-IN"/>
              <a:t>Click to edit Master text styles</a:t>
            </a:r>
          </a:p>
        </p:txBody>
      </p:sp>
      <p:sp>
        <p:nvSpPr>
          <p:cNvPr id="4" name="Date Placeholder 3"/>
          <p:cNvSpPr>
            <a:spLocks noGrp="1"/>
          </p:cNvSpPr>
          <p:nvPr>
            <p:ph type="dt" sz="half" idx="10"/>
          </p:nvPr>
        </p:nvSpPr>
        <p:spPr/>
        <p:txBody>
          <a:bodyPr/>
          <a:lstStyle/>
          <a:p>
            <a:fld id="{753FC8C4-9E67-264B-B34A-F4A0DE0A9D33}" type="datetimeFigureOut">
              <a:rPr lang="en-US" smtClean="0"/>
              <a:t>30/08/19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1A7E8F-6168-9348-B0E0-A4111E019A70}" type="slidenum">
              <a:rPr lang="en-US" smtClean="0"/>
              <a:t>‹#›</a:t>
            </a:fld>
            <a:endParaRPr lang="en-US"/>
          </a:p>
        </p:txBody>
      </p:sp>
    </p:spTree>
    <p:extLst>
      <p:ext uri="{BB962C8B-B14F-4D97-AF65-F5344CB8AC3E}">
        <p14:creationId xmlns:p14="http://schemas.microsoft.com/office/powerpoint/2010/main" val="37006218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bn-IN"/>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bn-IN"/>
              <a:t>Click to edit Master text styles</a:t>
            </a:r>
          </a:p>
          <a:p>
            <a:pPr lvl="1"/>
            <a:r>
              <a:rPr lang="bn-IN"/>
              <a:t>Second level</a:t>
            </a:r>
          </a:p>
          <a:p>
            <a:pPr lvl="2"/>
            <a:r>
              <a:rPr lang="bn-IN"/>
              <a:t>Third level</a:t>
            </a:r>
          </a:p>
          <a:p>
            <a:pPr lvl="3"/>
            <a:r>
              <a:rPr lang="bn-IN"/>
              <a:t>Fourth level</a:t>
            </a:r>
          </a:p>
          <a:p>
            <a:pPr lvl="4"/>
            <a:r>
              <a:rPr lang="bn-IN"/>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bn-IN"/>
              <a:t>Click to edit Master text styles</a:t>
            </a:r>
          </a:p>
          <a:p>
            <a:pPr lvl="1"/>
            <a:r>
              <a:rPr lang="bn-IN"/>
              <a:t>Second level</a:t>
            </a:r>
          </a:p>
          <a:p>
            <a:pPr lvl="2"/>
            <a:r>
              <a:rPr lang="bn-IN"/>
              <a:t>Third level</a:t>
            </a:r>
          </a:p>
          <a:p>
            <a:pPr lvl="3"/>
            <a:r>
              <a:rPr lang="bn-IN"/>
              <a:t>Fourth level</a:t>
            </a:r>
          </a:p>
          <a:p>
            <a:pPr lvl="4"/>
            <a:r>
              <a:rPr lang="bn-IN"/>
              <a:t>Fifth level</a:t>
            </a:r>
            <a:endParaRPr lang="en-US"/>
          </a:p>
        </p:txBody>
      </p:sp>
      <p:sp>
        <p:nvSpPr>
          <p:cNvPr id="5" name="Date Placeholder 4"/>
          <p:cNvSpPr>
            <a:spLocks noGrp="1"/>
          </p:cNvSpPr>
          <p:nvPr>
            <p:ph type="dt" sz="half" idx="10"/>
          </p:nvPr>
        </p:nvSpPr>
        <p:spPr/>
        <p:txBody>
          <a:bodyPr/>
          <a:lstStyle/>
          <a:p>
            <a:fld id="{753FC8C4-9E67-264B-B34A-F4A0DE0A9D33}" type="datetimeFigureOut">
              <a:rPr lang="en-US" smtClean="0"/>
              <a:t>30/08/19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1A7E8F-6168-9348-B0E0-A4111E019A70}" type="slidenum">
              <a:rPr lang="en-US" smtClean="0"/>
              <a:t>‹#›</a:t>
            </a:fld>
            <a:endParaRPr lang="en-US"/>
          </a:p>
        </p:txBody>
      </p:sp>
    </p:spTree>
    <p:extLst>
      <p:ext uri="{BB962C8B-B14F-4D97-AF65-F5344CB8AC3E}">
        <p14:creationId xmlns:p14="http://schemas.microsoft.com/office/powerpoint/2010/main" val="1947338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bn-IN"/>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bn-IN"/>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bn-IN"/>
              <a:t>Click to edit Master text styles</a:t>
            </a:r>
          </a:p>
          <a:p>
            <a:pPr lvl="1"/>
            <a:r>
              <a:rPr lang="bn-IN"/>
              <a:t>Second level</a:t>
            </a:r>
          </a:p>
          <a:p>
            <a:pPr lvl="2"/>
            <a:r>
              <a:rPr lang="bn-IN"/>
              <a:t>Third level</a:t>
            </a:r>
          </a:p>
          <a:p>
            <a:pPr lvl="3"/>
            <a:r>
              <a:rPr lang="bn-IN"/>
              <a:t>Fourth level</a:t>
            </a:r>
          </a:p>
          <a:p>
            <a:pPr lvl="4"/>
            <a:r>
              <a:rPr lang="bn-IN"/>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bn-IN"/>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bn-IN"/>
              <a:t>Click to edit Master text styles</a:t>
            </a:r>
          </a:p>
          <a:p>
            <a:pPr lvl="1"/>
            <a:r>
              <a:rPr lang="bn-IN"/>
              <a:t>Second level</a:t>
            </a:r>
          </a:p>
          <a:p>
            <a:pPr lvl="2"/>
            <a:r>
              <a:rPr lang="bn-IN"/>
              <a:t>Third level</a:t>
            </a:r>
          </a:p>
          <a:p>
            <a:pPr lvl="3"/>
            <a:r>
              <a:rPr lang="bn-IN"/>
              <a:t>Fourth level</a:t>
            </a:r>
          </a:p>
          <a:p>
            <a:pPr lvl="4"/>
            <a:r>
              <a:rPr lang="bn-IN"/>
              <a:t>Fifth level</a:t>
            </a:r>
            <a:endParaRPr lang="en-US"/>
          </a:p>
        </p:txBody>
      </p:sp>
      <p:sp>
        <p:nvSpPr>
          <p:cNvPr id="7" name="Date Placeholder 6"/>
          <p:cNvSpPr>
            <a:spLocks noGrp="1"/>
          </p:cNvSpPr>
          <p:nvPr>
            <p:ph type="dt" sz="half" idx="10"/>
          </p:nvPr>
        </p:nvSpPr>
        <p:spPr/>
        <p:txBody>
          <a:bodyPr/>
          <a:lstStyle/>
          <a:p>
            <a:fld id="{753FC8C4-9E67-264B-B34A-F4A0DE0A9D33}" type="datetimeFigureOut">
              <a:rPr lang="en-US" smtClean="0"/>
              <a:t>30/08/19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B1A7E8F-6168-9348-B0E0-A4111E019A70}" type="slidenum">
              <a:rPr lang="en-US" smtClean="0"/>
              <a:t>‹#›</a:t>
            </a:fld>
            <a:endParaRPr lang="en-US"/>
          </a:p>
        </p:txBody>
      </p:sp>
    </p:spTree>
    <p:extLst>
      <p:ext uri="{BB962C8B-B14F-4D97-AF65-F5344CB8AC3E}">
        <p14:creationId xmlns:p14="http://schemas.microsoft.com/office/powerpoint/2010/main" val="20524229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bn-IN"/>
              <a:t>Click to edit Master title style</a:t>
            </a:r>
            <a:endParaRPr lang="en-US"/>
          </a:p>
        </p:txBody>
      </p:sp>
      <p:sp>
        <p:nvSpPr>
          <p:cNvPr id="3" name="Date Placeholder 2"/>
          <p:cNvSpPr>
            <a:spLocks noGrp="1"/>
          </p:cNvSpPr>
          <p:nvPr>
            <p:ph type="dt" sz="half" idx="10"/>
          </p:nvPr>
        </p:nvSpPr>
        <p:spPr/>
        <p:txBody>
          <a:bodyPr/>
          <a:lstStyle/>
          <a:p>
            <a:fld id="{753FC8C4-9E67-264B-B34A-F4A0DE0A9D33}" type="datetimeFigureOut">
              <a:rPr lang="en-US" smtClean="0"/>
              <a:t>30/08/19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B1A7E8F-6168-9348-B0E0-A4111E019A70}" type="slidenum">
              <a:rPr lang="en-US" smtClean="0"/>
              <a:t>‹#›</a:t>
            </a:fld>
            <a:endParaRPr lang="en-US"/>
          </a:p>
        </p:txBody>
      </p:sp>
    </p:spTree>
    <p:extLst>
      <p:ext uri="{BB962C8B-B14F-4D97-AF65-F5344CB8AC3E}">
        <p14:creationId xmlns:p14="http://schemas.microsoft.com/office/powerpoint/2010/main" val="3205445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3FC8C4-9E67-264B-B34A-F4A0DE0A9D33}" type="datetimeFigureOut">
              <a:rPr lang="en-US" smtClean="0"/>
              <a:t>30/08/19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B1A7E8F-6168-9348-B0E0-A4111E019A70}" type="slidenum">
              <a:rPr lang="en-US" smtClean="0"/>
              <a:t>‹#›</a:t>
            </a:fld>
            <a:endParaRPr lang="en-US"/>
          </a:p>
        </p:txBody>
      </p:sp>
    </p:spTree>
    <p:extLst>
      <p:ext uri="{BB962C8B-B14F-4D97-AF65-F5344CB8AC3E}">
        <p14:creationId xmlns:p14="http://schemas.microsoft.com/office/powerpoint/2010/main" val="15328169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bn-IN"/>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bn-IN"/>
              <a:t>Click to edit Master text styles</a:t>
            </a:r>
          </a:p>
          <a:p>
            <a:pPr lvl="1"/>
            <a:r>
              <a:rPr lang="bn-IN"/>
              <a:t>Second level</a:t>
            </a:r>
          </a:p>
          <a:p>
            <a:pPr lvl="2"/>
            <a:r>
              <a:rPr lang="bn-IN"/>
              <a:t>Third level</a:t>
            </a:r>
          </a:p>
          <a:p>
            <a:pPr lvl="3"/>
            <a:r>
              <a:rPr lang="bn-IN"/>
              <a:t>Fourth level</a:t>
            </a:r>
          </a:p>
          <a:p>
            <a:pPr lvl="4"/>
            <a:r>
              <a:rPr lang="bn-IN"/>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bn-IN"/>
              <a:t>Click to edit Master text styles</a:t>
            </a:r>
          </a:p>
        </p:txBody>
      </p:sp>
      <p:sp>
        <p:nvSpPr>
          <p:cNvPr id="5" name="Date Placeholder 4"/>
          <p:cNvSpPr>
            <a:spLocks noGrp="1"/>
          </p:cNvSpPr>
          <p:nvPr>
            <p:ph type="dt" sz="half" idx="10"/>
          </p:nvPr>
        </p:nvSpPr>
        <p:spPr/>
        <p:txBody>
          <a:bodyPr/>
          <a:lstStyle/>
          <a:p>
            <a:fld id="{753FC8C4-9E67-264B-B34A-F4A0DE0A9D33}" type="datetimeFigureOut">
              <a:rPr lang="en-US" smtClean="0"/>
              <a:t>30/08/19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1A7E8F-6168-9348-B0E0-A4111E019A70}" type="slidenum">
              <a:rPr lang="en-US" smtClean="0"/>
              <a:t>‹#›</a:t>
            </a:fld>
            <a:endParaRPr lang="en-US"/>
          </a:p>
        </p:txBody>
      </p:sp>
    </p:spTree>
    <p:extLst>
      <p:ext uri="{BB962C8B-B14F-4D97-AF65-F5344CB8AC3E}">
        <p14:creationId xmlns:p14="http://schemas.microsoft.com/office/powerpoint/2010/main" val="3056661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bn-IN"/>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bn-IN"/>
              <a:t>Click to edit Master text styles</a:t>
            </a:r>
          </a:p>
        </p:txBody>
      </p:sp>
      <p:sp>
        <p:nvSpPr>
          <p:cNvPr id="5" name="Date Placeholder 4"/>
          <p:cNvSpPr>
            <a:spLocks noGrp="1"/>
          </p:cNvSpPr>
          <p:nvPr>
            <p:ph type="dt" sz="half" idx="10"/>
          </p:nvPr>
        </p:nvSpPr>
        <p:spPr/>
        <p:txBody>
          <a:bodyPr/>
          <a:lstStyle/>
          <a:p>
            <a:fld id="{753FC8C4-9E67-264B-B34A-F4A0DE0A9D33}" type="datetimeFigureOut">
              <a:rPr lang="en-US" smtClean="0"/>
              <a:t>30/08/19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1A7E8F-6168-9348-B0E0-A4111E019A70}" type="slidenum">
              <a:rPr lang="en-US" smtClean="0"/>
              <a:t>‹#›</a:t>
            </a:fld>
            <a:endParaRPr lang="en-US"/>
          </a:p>
        </p:txBody>
      </p:sp>
    </p:spTree>
    <p:extLst>
      <p:ext uri="{BB962C8B-B14F-4D97-AF65-F5344CB8AC3E}">
        <p14:creationId xmlns:p14="http://schemas.microsoft.com/office/powerpoint/2010/main" val="33415868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bn-IN"/>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bn-IN"/>
              <a:t>Click to edit Master text styles</a:t>
            </a:r>
          </a:p>
          <a:p>
            <a:pPr lvl="1"/>
            <a:r>
              <a:rPr lang="bn-IN"/>
              <a:t>Second level</a:t>
            </a:r>
          </a:p>
          <a:p>
            <a:pPr lvl="2"/>
            <a:r>
              <a:rPr lang="bn-IN"/>
              <a:t>Third level</a:t>
            </a:r>
          </a:p>
          <a:p>
            <a:pPr lvl="3"/>
            <a:r>
              <a:rPr lang="bn-IN"/>
              <a:t>Fourth level</a:t>
            </a:r>
          </a:p>
          <a:p>
            <a:pPr lvl="4"/>
            <a:r>
              <a:rPr lang="bn-IN"/>
              <a:t>Fifth level</a:t>
            </a:r>
            <a:endParaRPr lang="en-US"/>
          </a:p>
        </p:txBody>
      </p:sp>
      <p:sp>
        <p:nvSpPr>
          <p:cNvPr id="4" name="Date Placeholder 3"/>
          <p:cNvSpPr>
            <a:spLocks noGrp="1"/>
          </p:cNvSpPr>
          <p:nvPr>
            <p:ph type="dt" sz="half" idx="10"/>
          </p:nvPr>
        </p:nvSpPr>
        <p:spPr/>
        <p:txBody>
          <a:bodyPr/>
          <a:lstStyle/>
          <a:p>
            <a:fld id="{753FC8C4-9E67-264B-B34A-F4A0DE0A9D33}" type="datetimeFigureOut">
              <a:rPr lang="en-US" smtClean="0"/>
              <a:t>30/08/19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1A7E8F-6168-9348-B0E0-A4111E019A70}" type="slidenum">
              <a:rPr lang="en-US" smtClean="0"/>
              <a:t>‹#›</a:t>
            </a:fld>
            <a:endParaRPr lang="en-US"/>
          </a:p>
        </p:txBody>
      </p:sp>
    </p:spTree>
    <p:extLst>
      <p:ext uri="{BB962C8B-B14F-4D97-AF65-F5344CB8AC3E}">
        <p14:creationId xmlns:p14="http://schemas.microsoft.com/office/powerpoint/2010/main" val="1676380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bn-IN"/>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bn-IN"/>
              <a:t>Click to edit Master text styles</a:t>
            </a:r>
          </a:p>
          <a:p>
            <a:pPr lvl="1"/>
            <a:r>
              <a:rPr lang="bn-IN"/>
              <a:t>Second level</a:t>
            </a:r>
          </a:p>
          <a:p>
            <a:pPr lvl="2"/>
            <a:r>
              <a:rPr lang="bn-IN"/>
              <a:t>Third level</a:t>
            </a:r>
          </a:p>
          <a:p>
            <a:pPr lvl="3"/>
            <a:r>
              <a:rPr lang="bn-IN"/>
              <a:t>Fourth level</a:t>
            </a:r>
          </a:p>
          <a:p>
            <a:pPr lvl="4"/>
            <a:r>
              <a:rPr lang="bn-IN"/>
              <a:t>Fifth level</a:t>
            </a:r>
            <a:endParaRPr lang="en-US"/>
          </a:p>
        </p:txBody>
      </p:sp>
      <p:sp>
        <p:nvSpPr>
          <p:cNvPr id="4" name="Date Placeholder 3"/>
          <p:cNvSpPr>
            <a:spLocks noGrp="1"/>
          </p:cNvSpPr>
          <p:nvPr>
            <p:ph type="dt" sz="half" idx="10"/>
          </p:nvPr>
        </p:nvSpPr>
        <p:spPr/>
        <p:txBody>
          <a:bodyPr/>
          <a:lstStyle/>
          <a:p>
            <a:fld id="{753FC8C4-9E67-264B-B34A-F4A0DE0A9D33}" type="datetimeFigureOut">
              <a:rPr lang="en-US" smtClean="0"/>
              <a:t>30/08/19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1A7E8F-6168-9348-B0E0-A4111E019A70}" type="slidenum">
              <a:rPr lang="en-US" smtClean="0"/>
              <a:t>‹#›</a:t>
            </a:fld>
            <a:endParaRPr lang="en-US"/>
          </a:p>
        </p:txBody>
      </p:sp>
    </p:spTree>
    <p:extLst>
      <p:ext uri="{BB962C8B-B14F-4D97-AF65-F5344CB8AC3E}">
        <p14:creationId xmlns:p14="http://schemas.microsoft.com/office/powerpoint/2010/main" val="381497142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bn-IN"/>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bn-IN"/>
              <a:t>Click to edit Master text styles</a:t>
            </a:r>
          </a:p>
          <a:p>
            <a:pPr lvl="1"/>
            <a:r>
              <a:rPr lang="bn-IN"/>
              <a:t>Second level</a:t>
            </a:r>
          </a:p>
          <a:p>
            <a:pPr lvl="2"/>
            <a:r>
              <a:rPr lang="bn-IN"/>
              <a:t>Third level</a:t>
            </a:r>
          </a:p>
          <a:p>
            <a:pPr lvl="3"/>
            <a:r>
              <a:rPr lang="bn-IN"/>
              <a:t>Fourth level</a:t>
            </a:r>
          </a:p>
          <a:p>
            <a:pPr lvl="4"/>
            <a:r>
              <a:rPr lang="bn-IN"/>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3FC8C4-9E67-264B-B34A-F4A0DE0A9D33}" type="datetimeFigureOut">
              <a:rPr lang="en-US" smtClean="0"/>
              <a:t>30/08/19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1A7E8F-6168-9348-B0E0-A4111E019A70}" type="slidenum">
              <a:rPr lang="en-US" smtClean="0"/>
              <a:t>‹#›</a:t>
            </a:fld>
            <a:endParaRPr lang="en-US"/>
          </a:p>
        </p:txBody>
      </p:sp>
    </p:spTree>
    <p:extLst>
      <p:ext uri="{BB962C8B-B14F-4D97-AF65-F5344CB8AC3E}">
        <p14:creationId xmlns:p14="http://schemas.microsoft.com/office/powerpoint/2010/main" val="37286210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707970"/>
            <a:ext cx="9144000" cy="1412384"/>
          </a:xfrm>
        </p:spPr>
        <p:txBody>
          <a:bodyPr>
            <a:noAutofit/>
          </a:bodyPr>
          <a:lstStyle/>
          <a:p>
            <a:r>
              <a:rPr lang="bn-IN" dirty="0">
                <a:latin typeface="Times New Roman"/>
                <a:cs typeface="Times New Roman"/>
              </a:rPr>
              <a:t>The Functioning of the Human Being</a:t>
            </a:r>
            <a:endParaRPr lang="en-US" dirty="0">
              <a:latin typeface="Times New Roman"/>
              <a:cs typeface="Times New Roman"/>
            </a:endParaRPr>
          </a:p>
        </p:txBody>
      </p:sp>
      <p:sp>
        <p:nvSpPr>
          <p:cNvPr id="3" name="Title 1"/>
          <p:cNvSpPr txBox="1">
            <a:spLocks/>
          </p:cNvSpPr>
          <p:nvPr/>
        </p:nvSpPr>
        <p:spPr>
          <a:xfrm>
            <a:off x="609600" y="3228995"/>
            <a:ext cx="8229600" cy="1412384"/>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bn-IN" sz="2800" dirty="0">
                <a:latin typeface="Times New Roman"/>
                <a:cs typeface="Times New Roman"/>
              </a:rPr>
              <a:t>“The Old Man</a:t>
            </a:r>
            <a:r>
              <a:rPr lang="bn-IN" sz="2800">
                <a:latin typeface="Times New Roman"/>
                <a:cs typeface="Times New Roman"/>
              </a:rPr>
              <a:t>” vs. </a:t>
            </a:r>
            <a:r>
              <a:rPr lang="bn-IN" sz="2800" dirty="0">
                <a:latin typeface="Times New Roman"/>
                <a:cs typeface="Times New Roman"/>
              </a:rPr>
              <a:t>“the New Man”</a:t>
            </a:r>
            <a:endParaRPr lang="en-US" sz="2800" dirty="0">
              <a:latin typeface="Times New Roman"/>
              <a:cs typeface="Times New Roman"/>
            </a:endParaRPr>
          </a:p>
        </p:txBody>
      </p:sp>
    </p:spTree>
    <p:extLst>
      <p:ext uri="{BB962C8B-B14F-4D97-AF65-F5344CB8AC3E}">
        <p14:creationId xmlns:p14="http://schemas.microsoft.com/office/powerpoint/2010/main" val="1755492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94154"/>
            <a:ext cx="8229600" cy="2375870"/>
          </a:xfrm>
        </p:spPr>
        <p:txBody>
          <a:bodyPr>
            <a:normAutofit fontScale="90000"/>
          </a:bodyPr>
          <a:lstStyle/>
          <a:p>
            <a:r>
              <a:rPr lang="bn-IN" sz="4000" dirty="0">
                <a:latin typeface="Times New Roman"/>
                <a:cs typeface="Times New Roman"/>
              </a:rPr>
              <a:t>St. Paul teaches us that the human being has</a:t>
            </a:r>
            <a:r>
              <a:rPr lang="en-GB" sz="4000" dirty="0">
                <a:latin typeface="Times New Roman"/>
                <a:cs typeface="Times New Roman"/>
              </a:rPr>
              <a:t> two “beings”</a:t>
            </a:r>
            <a:r>
              <a:rPr lang="bn-IN" sz="4000" dirty="0">
                <a:latin typeface="Times New Roman"/>
                <a:cs typeface="Times New Roman"/>
              </a:rPr>
              <a:t> or better said “ways of functioning” in him:</a:t>
            </a:r>
            <a:br>
              <a:rPr lang="bn-IN" sz="4000" dirty="0">
                <a:latin typeface="Times New Roman"/>
                <a:cs typeface="Times New Roman"/>
              </a:rPr>
            </a:br>
            <a:r>
              <a:rPr lang="bn-IN" sz="4000" dirty="0">
                <a:latin typeface="Times New Roman"/>
                <a:cs typeface="Times New Roman"/>
              </a:rPr>
              <a:t>“The Old Man” and “the New Man”.</a:t>
            </a:r>
            <a:endParaRPr lang="en-US" sz="4000" dirty="0">
              <a:latin typeface="Times New Roman"/>
              <a:cs typeface="Times New Roman"/>
            </a:endParaRPr>
          </a:p>
        </p:txBody>
      </p:sp>
      <p:sp>
        <p:nvSpPr>
          <p:cNvPr id="3" name="TextBox 2"/>
          <p:cNvSpPr txBox="1"/>
          <p:nvPr/>
        </p:nvSpPr>
        <p:spPr>
          <a:xfrm>
            <a:off x="1578309" y="3379515"/>
            <a:ext cx="5999296" cy="923330"/>
          </a:xfrm>
          <a:prstGeom prst="rect">
            <a:avLst/>
          </a:prstGeom>
          <a:noFill/>
        </p:spPr>
        <p:txBody>
          <a:bodyPr wrap="square" rtlCol="0">
            <a:spAutoFit/>
          </a:bodyPr>
          <a:lstStyle/>
          <a:p>
            <a:pPr algn="just"/>
            <a:r>
              <a:rPr lang="bn-IN" dirty="0">
                <a:latin typeface="Times New Roman"/>
                <a:cs typeface="Times New Roman"/>
              </a:rPr>
              <a:t>“</a:t>
            </a:r>
            <a:r>
              <a:rPr lang="en-GB" dirty="0">
                <a:latin typeface="Times New Roman"/>
                <a:cs typeface="Times New Roman"/>
              </a:rPr>
              <a:t>For we know that our </a:t>
            </a:r>
            <a:r>
              <a:rPr lang="en-GB" b="1" dirty="0">
                <a:latin typeface="Times New Roman"/>
                <a:cs typeface="Times New Roman"/>
              </a:rPr>
              <a:t>old </a:t>
            </a:r>
            <a:r>
              <a:rPr lang="bn-IN" b="1" dirty="0">
                <a:latin typeface="Times New Roman"/>
                <a:cs typeface="Times New Roman"/>
              </a:rPr>
              <a:t>man</a:t>
            </a:r>
            <a:r>
              <a:rPr lang="en-GB" dirty="0">
                <a:latin typeface="Times New Roman"/>
                <a:cs typeface="Times New Roman"/>
              </a:rPr>
              <a:t> was crucified with him so that the body ruled by sin might be done away with, that we should no longer be slaves to sin.</a:t>
            </a:r>
            <a:r>
              <a:rPr lang="bn-IN" dirty="0">
                <a:latin typeface="Times New Roman"/>
                <a:cs typeface="Times New Roman"/>
              </a:rPr>
              <a:t>”</a:t>
            </a:r>
            <a:r>
              <a:rPr lang="en-GB" dirty="0">
                <a:latin typeface="Times New Roman"/>
                <a:cs typeface="Times New Roman"/>
              </a:rPr>
              <a:t> (Romans 6:6)</a:t>
            </a:r>
          </a:p>
        </p:txBody>
      </p:sp>
      <p:sp>
        <p:nvSpPr>
          <p:cNvPr id="6" name="TextBox 5"/>
          <p:cNvSpPr txBox="1"/>
          <p:nvPr/>
        </p:nvSpPr>
        <p:spPr>
          <a:xfrm>
            <a:off x="1817305" y="4784588"/>
            <a:ext cx="5867924" cy="369332"/>
          </a:xfrm>
          <a:prstGeom prst="rect">
            <a:avLst/>
          </a:prstGeom>
          <a:noFill/>
        </p:spPr>
        <p:txBody>
          <a:bodyPr wrap="square" rtlCol="0">
            <a:spAutoFit/>
          </a:bodyPr>
          <a:lstStyle/>
          <a:p>
            <a:endParaRPr lang="en-US" dirty="0"/>
          </a:p>
        </p:txBody>
      </p:sp>
      <p:sp>
        <p:nvSpPr>
          <p:cNvPr id="7" name="TextBox 6"/>
          <p:cNvSpPr txBox="1"/>
          <p:nvPr/>
        </p:nvSpPr>
        <p:spPr>
          <a:xfrm>
            <a:off x="1578309" y="4492148"/>
            <a:ext cx="5999296" cy="646331"/>
          </a:xfrm>
          <a:prstGeom prst="rect">
            <a:avLst/>
          </a:prstGeom>
          <a:noFill/>
        </p:spPr>
        <p:txBody>
          <a:bodyPr wrap="square" rtlCol="0">
            <a:spAutoFit/>
          </a:bodyPr>
          <a:lstStyle/>
          <a:p>
            <a:pPr algn="just"/>
            <a:r>
              <a:rPr lang="en-GB" dirty="0">
                <a:latin typeface="Times New Roman"/>
                <a:cs typeface="Times New Roman"/>
              </a:rPr>
              <a:t>“Therefore, if anyone is in Christ, the </a:t>
            </a:r>
            <a:r>
              <a:rPr lang="en-GB" b="1" dirty="0">
                <a:latin typeface="Times New Roman"/>
                <a:cs typeface="Times New Roman"/>
              </a:rPr>
              <a:t>new creation</a:t>
            </a:r>
            <a:r>
              <a:rPr lang="en-GB" dirty="0">
                <a:latin typeface="Times New Roman"/>
                <a:cs typeface="Times New Roman"/>
              </a:rPr>
              <a:t> has come: The </a:t>
            </a:r>
            <a:r>
              <a:rPr lang="en-GB" b="1" dirty="0">
                <a:latin typeface="Times New Roman"/>
                <a:cs typeface="Times New Roman"/>
              </a:rPr>
              <a:t>old</a:t>
            </a:r>
            <a:r>
              <a:rPr lang="en-GB" dirty="0">
                <a:latin typeface="Times New Roman"/>
                <a:cs typeface="Times New Roman"/>
              </a:rPr>
              <a:t> has gone, the new is here!” (2 Co 5:17)</a:t>
            </a:r>
          </a:p>
        </p:txBody>
      </p:sp>
      <p:sp>
        <p:nvSpPr>
          <p:cNvPr id="9" name="TextBox 8"/>
          <p:cNvSpPr txBox="1"/>
          <p:nvPr/>
        </p:nvSpPr>
        <p:spPr>
          <a:xfrm>
            <a:off x="1578309" y="5463408"/>
            <a:ext cx="5999296" cy="923330"/>
          </a:xfrm>
          <a:prstGeom prst="rect">
            <a:avLst/>
          </a:prstGeom>
          <a:noFill/>
        </p:spPr>
        <p:txBody>
          <a:bodyPr wrap="square" rtlCol="0">
            <a:spAutoFit/>
          </a:bodyPr>
          <a:lstStyle/>
          <a:p>
            <a:pPr algn="just"/>
            <a:r>
              <a:rPr lang="en-GB" dirty="0">
                <a:latin typeface="Times New Roman"/>
                <a:cs typeface="Times New Roman"/>
              </a:rPr>
              <a:t>“You were taught, with regard to your </a:t>
            </a:r>
            <a:r>
              <a:rPr lang="en-GB" b="1" dirty="0">
                <a:latin typeface="Times New Roman"/>
                <a:cs typeface="Times New Roman"/>
              </a:rPr>
              <a:t>former way of life</a:t>
            </a:r>
            <a:r>
              <a:rPr lang="en-GB" dirty="0">
                <a:latin typeface="Times New Roman"/>
                <a:cs typeface="Times New Roman"/>
              </a:rPr>
              <a:t>, to put off your </a:t>
            </a:r>
            <a:r>
              <a:rPr lang="en-GB" b="1" dirty="0">
                <a:latin typeface="Times New Roman"/>
                <a:cs typeface="Times New Roman"/>
              </a:rPr>
              <a:t>old self</a:t>
            </a:r>
            <a:r>
              <a:rPr lang="en-GB" dirty="0">
                <a:latin typeface="Times New Roman"/>
                <a:cs typeface="Times New Roman"/>
              </a:rPr>
              <a:t>, which is being corrupted by its deceitful desires”</a:t>
            </a:r>
            <a:r>
              <a:rPr lang="bn-IN" dirty="0">
                <a:latin typeface="Times New Roman"/>
                <a:cs typeface="Times New Roman"/>
              </a:rPr>
              <a:t> </a:t>
            </a:r>
            <a:r>
              <a:rPr lang="en-GB" dirty="0">
                <a:latin typeface="Times New Roman"/>
                <a:cs typeface="Times New Roman"/>
              </a:rPr>
              <a:t>(</a:t>
            </a:r>
            <a:r>
              <a:rPr lang="en-GB" dirty="0" err="1">
                <a:latin typeface="Times New Roman"/>
                <a:cs typeface="Times New Roman"/>
              </a:rPr>
              <a:t>Ep</a:t>
            </a:r>
            <a:r>
              <a:rPr lang="en-GB" dirty="0">
                <a:latin typeface="Times New Roman"/>
                <a:cs typeface="Times New Roman"/>
              </a:rPr>
              <a:t> 4:22)</a:t>
            </a:r>
            <a:endParaRPr lang="en-US" dirty="0">
              <a:latin typeface="Times New Roman"/>
              <a:cs typeface="Times New Roman"/>
            </a:endParaRPr>
          </a:p>
        </p:txBody>
      </p:sp>
    </p:spTree>
    <p:extLst>
      <p:ext uri="{BB962C8B-B14F-4D97-AF65-F5344CB8AC3E}">
        <p14:creationId xmlns:p14="http://schemas.microsoft.com/office/powerpoint/2010/main" val="23218407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Oval 25"/>
          <p:cNvSpPr/>
          <p:nvPr/>
        </p:nvSpPr>
        <p:spPr>
          <a:xfrm>
            <a:off x="4346206" y="3286207"/>
            <a:ext cx="306533" cy="304825"/>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bn-IN" dirty="0"/>
              <a:t>2</a:t>
            </a:r>
            <a:endParaRPr lang="en-US" dirty="0"/>
          </a:p>
        </p:txBody>
      </p:sp>
      <p:sp>
        <p:nvSpPr>
          <p:cNvPr id="2" name="Oval 1"/>
          <p:cNvSpPr/>
          <p:nvPr/>
        </p:nvSpPr>
        <p:spPr>
          <a:xfrm>
            <a:off x="5395334" y="3283744"/>
            <a:ext cx="306533" cy="304825"/>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just"/>
            <a:r>
              <a:rPr lang="bn-IN" dirty="0"/>
              <a:t>1</a:t>
            </a:r>
            <a:endParaRPr lang="en-US" dirty="0"/>
          </a:p>
        </p:txBody>
      </p:sp>
      <p:sp>
        <p:nvSpPr>
          <p:cNvPr id="4" name="Sun 3"/>
          <p:cNvSpPr/>
          <p:nvPr/>
        </p:nvSpPr>
        <p:spPr>
          <a:xfrm>
            <a:off x="1561520" y="3233215"/>
            <a:ext cx="551737" cy="458068"/>
          </a:xfrm>
          <a:prstGeom prst="sun">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Arc 4"/>
          <p:cNvSpPr/>
          <p:nvPr/>
        </p:nvSpPr>
        <p:spPr>
          <a:xfrm rot="10800000">
            <a:off x="1426183" y="2196655"/>
            <a:ext cx="4122418" cy="2488114"/>
          </a:xfrm>
          <a:prstGeom prst="arc">
            <a:avLst>
              <a:gd name="adj1" fmla="val 17739386"/>
              <a:gd name="adj2" fmla="val 3851600"/>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6" name="Arc 5"/>
          <p:cNvSpPr/>
          <p:nvPr/>
        </p:nvSpPr>
        <p:spPr>
          <a:xfrm rot="10800000" flipH="1" flipV="1">
            <a:off x="-1742611" y="2224123"/>
            <a:ext cx="4014569" cy="2460646"/>
          </a:xfrm>
          <a:prstGeom prst="arc">
            <a:avLst>
              <a:gd name="adj1" fmla="val 20057978"/>
              <a:gd name="adj2" fmla="val 1513481"/>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8" name="Straight Connector 7"/>
          <p:cNvCxnSpPr>
            <a:stCxn id="5" idx="2"/>
          </p:cNvCxnSpPr>
          <p:nvPr/>
        </p:nvCxnSpPr>
        <p:spPr>
          <a:xfrm flipV="1">
            <a:off x="2909906" y="1602154"/>
            <a:ext cx="2834402" cy="644325"/>
          </a:xfrm>
          <a:prstGeom prst="line">
            <a:avLst/>
          </a:prstGeom>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flipV="1">
            <a:off x="2906002" y="4636409"/>
            <a:ext cx="2834402" cy="644325"/>
          </a:xfrm>
          <a:prstGeom prst="line">
            <a:avLst/>
          </a:prstGeom>
        </p:spPr>
        <p:style>
          <a:lnRef idx="2">
            <a:schemeClr val="accent1"/>
          </a:lnRef>
          <a:fillRef idx="0">
            <a:schemeClr val="accent1"/>
          </a:fillRef>
          <a:effectRef idx="1">
            <a:schemeClr val="accent1"/>
          </a:effectRef>
          <a:fontRef idx="minor">
            <a:schemeClr val="tx1"/>
          </a:fontRef>
        </p:style>
      </p:cxnSp>
      <p:sp>
        <p:nvSpPr>
          <p:cNvPr id="13" name="Arc 12"/>
          <p:cNvSpPr/>
          <p:nvPr/>
        </p:nvSpPr>
        <p:spPr>
          <a:xfrm rot="10800000" flipH="1" flipV="1">
            <a:off x="2416728" y="1010715"/>
            <a:ext cx="4014569" cy="4874846"/>
          </a:xfrm>
          <a:prstGeom prst="arc">
            <a:avLst>
              <a:gd name="adj1" fmla="val 18333680"/>
              <a:gd name="adj2" fmla="val 3272353"/>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bn-IN" dirty="0"/>
          </a:p>
        </p:txBody>
      </p:sp>
      <p:sp>
        <p:nvSpPr>
          <p:cNvPr id="14" name="Arc 13"/>
          <p:cNvSpPr/>
          <p:nvPr/>
        </p:nvSpPr>
        <p:spPr>
          <a:xfrm rot="10800000" flipH="1" flipV="1">
            <a:off x="849784" y="1163115"/>
            <a:ext cx="4014569" cy="4874846"/>
          </a:xfrm>
          <a:prstGeom prst="arc">
            <a:avLst>
              <a:gd name="adj1" fmla="val 18663532"/>
              <a:gd name="adj2" fmla="val 2425085"/>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5" name="Arc 14"/>
          <p:cNvSpPr/>
          <p:nvPr/>
        </p:nvSpPr>
        <p:spPr>
          <a:xfrm rot="10800000" flipH="1" flipV="1">
            <a:off x="245929" y="1188518"/>
            <a:ext cx="4014569" cy="4874846"/>
          </a:xfrm>
          <a:prstGeom prst="arc">
            <a:avLst>
              <a:gd name="adj1" fmla="val 18888688"/>
              <a:gd name="adj2" fmla="val 2092896"/>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8" name="TextBox 17"/>
          <p:cNvSpPr txBox="1"/>
          <p:nvPr/>
        </p:nvSpPr>
        <p:spPr>
          <a:xfrm>
            <a:off x="1616260" y="317014"/>
            <a:ext cx="1783465" cy="338554"/>
          </a:xfrm>
          <a:prstGeom prst="rect">
            <a:avLst/>
          </a:prstGeom>
          <a:noFill/>
        </p:spPr>
        <p:txBody>
          <a:bodyPr wrap="square" rtlCol="0">
            <a:spAutoFit/>
          </a:bodyPr>
          <a:lstStyle/>
          <a:p>
            <a:pPr algn="ctr"/>
            <a:r>
              <a:rPr lang="bn-IN" sz="1600" dirty="0">
                <a:solidFill>
                  <a:srgbClr val="FF0000"/>
                </a:solidFill>
                <a:latin typeface="Times New Roman"/>
                <a:cs typeface="Times New Roman"/>
              </a:rPr>
              <a:t>Mind &amp; Will</a:t>
            </a:r>
          </a:p>
        </p:txBody>
      </p:sp>
      <p:sp>
        <p:nvSpPr>
          <p:cNvPr id="19" name="TextBox 18"/>
          <p:cNvSpPr txBox="1"/>
          <p:nvPr/>
        </p:nvSpPr>
        <p:spPr>
          <a:xfrm>
            <a:off x="4829668" y="291356"/>
            <a:ext cx="1746703" cy="338554"/>
          </a:xfrm>
          <a:prstGeom prst="rect">
            <a:avLst/>
          </a:prstGeom>
          <a:noFill/>
        </p:spPr>
        <p:txBody>
          <a:bodyPr wrap="square" rtlCol="0">
            <a:spAutoFit/>
          </a:bodyPr>
          <a:lstStyle/>
          <a:p>
            <a:r>
              <a:rPr lang="bn-IN" sz="1600" dirty="0">
                <a:solidFill>
                  <a:srgbClr val="FF0000"/>
                </a:solidFill>
                <a:latin typeface="Times New Roman"/>
                <a:cs typeface="Times New Roman"/>
              </a:rPr>
              <a:t>Our </a:t>
            </a:r>
            <a:r>
              <a:rPr lang="en-GB" sz="1600" dirty="0">
                <a:solidFill>
                  <a:srgbClr val="FF0000"/>
                </a:solidFill>
                <a:latin typeface="Times New Roman"/>
                <a:cs typeface="Times New Roman"/>
              </a:rPr>
              <a:t>E</a:t>
            </a:r>
            <a:r>
              <a:rPr lang="bn-IN" sz="1600" dirty="0">
                <a:solidFill>
                  <a:srgbClr val="FF0000"/>
                </a:solidFill>
                <a:latin typeface="Times New Roman"/>
                <a:cs typeface="Times New Roman"/>
              </a:rPr>
              <a:t>motions</a:t>
            </a:r>
          </a:p>
        </p:txBody>
      </p:sp>
      <p:sp>
        <p:nvSpPr>
          <p:cNvPr id="20" name="TextBox 19"/>
          <p:cNvSpPr txBox="1"/>
          <p:nvPr/>
        </p:nvSpPr>
        <p:spPr>
          <a:xfrm>
            <a:off x="6431297" y="291356"/>
            <a:ext cx="1574765" cy="338554"/>
          </a:xfrm>
          <a:prstGeom prst="rect">
            <a:avLst/>
          </a:prstGeom>
          <a:noFill/>
        </p:spPr>
        <p:txBody>
          <a:bodyPr wrap="square" rtlCol="0">
            <a:spAutoFit/>
          </a:bodyPr>
          <a:lstStyle/>
          <a:p>
            <a:pPr algn="ctr"/>
            <a:r>
              <a:rPr lang="bn-IN" sz="1600" dirty="0">
                <a:solidFill>
                  <a:srgbClr val="FF0000"/>
                </a:solidFill>
                <a:latin typeface="Times New Roman"/>
                <a:cs typeface="Times New Roman"/>
              </a:rPr>
              <a:t>Our </a:t>
            </a:r>
            <a:r>
              <a:rPr lang="en-GB" sz="1600" dirty="0">
                <a:solidFill>
                  <a:srgbClr val="FF0000"/>
                </a:solidFill>
                <a:latin typeface="Times New Roman"/>
                <a:cs typeface="Times New Roman"/>
              </a:rPr>
              <a:t>F</a:t>
            </a:r>
            <a:r>
              <a:rPr lang="bn-IN" sz="1600" dirty="0">
                <a:solidFill>
                  <a:srgbClr val="FF0000"/>
                </a:solidFill>
                <a:latin typeface="Times New Roman"/>
                <a:cs typeface="Times New Roman"/>
              </a:rPr>
              <a:t>ive </a:t>
            </a:r>
            <a:r>
              <a:rPr lang="en-GB" sz="1600" dirty="0">
                <a:solidFill>
                  <a:srgbClr val="FF0000"/>
                </a:solidFill>
                <a:latin typeface="Times New Roman"/>
                <a:cs typeface="Times New Roman"/>
              </a:rPr>
              <a:t>S</a:t>
            </a:r>
            <a:r>
              <a:rPr lang="bn-IN" sz="1600" dirty="0">
                <a:solidFill>
                  <a:srgbClr val="FF0000"/>
                </a:solidFill>
                <a:latin typeface="Times New Roman"/>
                <a:cs typeface="Times New Roman"/>
              </a:rPr>
              <a:t>enses</a:t>
            </a:r>
          </a:p>
        </p:txBody>
      </p:sp>
      <p:sp>
        <p:nvSpPr>
          <p:cNvPr id="21" name="TextBox 20"/>
          <p:cNvSpPr txBox="1"/>
          <p:nvPr/>
        </p:nvSpPr>
        <p:spPr>
          <a:xfrm>
            <a:off x="2988700" y="291356"/>
            <a:ext cx="1982411" cy="584776"/>
          </a:xfrm>
          <a:prstGeom prst="rect">
            <a:avLst/>
          </a:prstGeom>
          <a:noFill/>
        </p:spPr>
        <p:txBody>
          <a:bodyPr wrap="square" rtlCol="0">
            <a:spAutoFit/>
          </a:bodyPr>
          <a:lstStyle/>
          <a:p>
            <a:pPr algn="ctr"/>
            <a:r>
              <a:rPr lang="bn-IN" sz="1600" dirty="0">
                <a:solidFill>
                  <a:srgbClr val="FF0000"/>
                </a:solidFill>
                <a:latin typeface="Times New Roman"/>
                <a:cs typeface="Times New Roman"/>
              </a:rPr>
              <a:t>Inner </a:t>
            </a:r>
            <a:r>
              <a:rPr lang="en-GB" sz="1600" dirty="0">
                <a:solidFill>
                  <a:srgbClr val="FF0000"/>
                </a:solidFill>
                <a:latin typeface="Times New Roman"/>
                <a:cs typeface="Times New Roman"/>
              </a:rPr>
              <a:t>S</a:t>
            </a:r>
            <a:r>
              <a:rPr lang="bn-IN" sz="1600" dirty="0">
                <a:solidFill>
                  <a:srgbClr val="FF0000"/>
                </a:solidFill>
                <a:latin typeface="Times New Roman"/>
                <a:cs typeface="Times New Roman"/>
              </a:rPr>
              <a:t>enses,</a:t>
            </a:r>
          </a:p>
          <a:p>
            <a:pPr algn="ctr"/>
            <a:r>
              <a:rPr lang="bn-IN" sz="1600" dirty="0">
                <a:solidFill>
                  <a:srgbClr val="FF0000"/>
                </a:solidFill>
                <a:latin typeface="Times New Roman"/>
                <a:cs typeface="Times New Roman"/>
              </a:rPr>
              <a:t>Imagination</a:t>
            </a:r>
          </a:p>
        </p:txBody>
      </p:sp>
      <p:sp>
        <p:nvSpPr>
          <p:cNvPr id="24" name="Arc 23"/>
          <p:cNvSpPr/>
          <p:nvPr/>
        </p:nvSpPr>
        <p:spPr>
          <a:xfrm rot="10800000" flipH="1" flipV="1">
            <a:off x="-366516" y="1194383"/>
            <a:ext cx="4014569" cy="4874846"/>
          </a:xfrm>
          <a:prstGeom prst="arc">
            <a:avLst>
              <a:gd name="adj1" fmla="val 19080729"/>
              <a:gd name="adj2" fmla="val 1910964"/>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40" name="Arc 39"/>
          <p:cNvSpPr/>
          <p:nvPr/>
        </p:nvSpPr>
        <p:spPr>
          <a:xfrm rot="10800000" flipH="1" flipV="1">
            <a:off x="-1574913" y="2013930"/>
            <a:ext cx="4014569" cy="2893096"/>
          </a:xfrm>
          <a:prstGeom prst="arc">
            <a:avLst>
              <a:gd name="adj1" fmla="val 19839954"/>
              <a:gd name="adj2" fmla="val 1720128"/>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50" name="TextBox 49"/>
          <p:cNvSpPr txBox="1"/>
          <p:nvPr/>
        </p:nvSpPr>
        <p:spPr>
          <a:xfrm>
            <a:off x="655523" y="331840"/>
            <a:ext cx="1654908" cy="338554"/>
          </a:xfrm>
          <a:prstGeom prst="rect">
            <a:avLst/>
          </a:prstGeom>
          <a:noFill/>
        </p:spPr>
        <p:txBody>
          <a:bodyPr wrap="square" rtlCol="0">
            <a:spAutoFit/>
          </a:bodyPr>
          <a:lstStyle/>
          <a:p>
            <a:pPr algn="ctr"/>
            <a:r>
              <a:rPr lang="en-GB" sz="1600" dirty="0">
                <a:solidFill>
                  <a:srgbClr val="FF0000"/>
                </a:solidFill>
                <a:latin typeface="Times New Roman"/>
                <a:cs typeface="Times New Roman"/>
              </a:rPr>
              <a:t>t</a:t>
            </a:r>
            <a:r>
              <a:rPr lang="bn-IN" sz="1600" dirty="0">
                <a:solidFill>
                  <a:srgbClr val="FF0000"/>
                </a:solidFill>
                <a:latin typeface="Times New Roman"/>
                <a:cs typeface="Times New Roman"/>
              </a:rPr>
              <a:t>he spirit</a:t>
            </a:r>
          </a:p>
        </p:txBody>
      </p:sp>
      <p:sp>
        <p:nvSpPr>
          <p:cNvPr id="30" name="Oval 29"/>
          <p:cNvSpPr/>
          <p:nvPr/>
        </p:nvSpPr>
        <p:spPr>
          <a:xfrm>
            <a:off x="3751776" y="3283744"/>
            <a:ext cx="306533" cy="304825"/>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bn-IN" dirty="0"/>
              <a:t>3</a:t>
            </a:r>
            <a:endParaRPr lang="en-US" dirty="0"/>
          </a:p>
        </p:txBody>
      </p:sp>
      <p:sp>
        <p:nvSpPr>
          <p:cNvPr id="32" name="Oval 31"/>
          <p:cNvSpPr/>
          <p:nvPr/>
        </p:nvSpPr>
        <p:spPr>
          <a:xfrm>
            <a:off x="2906002" y="3283744"/>
            <a:ext cx="306533" cy="304825"/>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bn-IN" dirty="0"/>
              <a:t>b</a:t>
            </a:r>
            <a:endParaRPr lang="en-US" dirty="0"/>
          </a:p>
        </p:txBody>
      </p:sp>
      <p:sp>
        <p:nvSpPr>
          <p:cNvPr id="34" name="Oval 33"/>
          <p:cNvSpPr/>
          <p:nvPr/>
        </p:nvSpPr>
        <p:spPr>
          <a:xfrm>
            <a:off x="2201460" y="3286207"/>
            <a:ext cx="306533" cy="304825"/>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bn-IN" dirty="0"/>
              <a:t>a</a:t>
            </a:r>
            <a:endParaRPr lang="en-US" dirty="0"/>
          </a:p>
        </p:txBody>
      </p:sp>
      <p:sp>
        <p:nvSpPr>
          <p:cNvPr id="35" name="Block Arc 34"/>
          <p:cNvSpPr/>
          <p:nvPr/>
        </p:nvSpPr>
        <p:spPr>
          <a:xfrm>
            <a:off x="3404070" y="1148011"/>
            <a:ext cx="5102232" cy="4711153"/>
          </a:xfrm>
          <a:prstGeom prst="blockArc">
            <a:avLst>
              <a:gd name="adj1" fmla="val 10800000"/>
              <a:gd name="adj2" fmla="val 10800000"/>
              <a:gd name="adj3" fmla="val 0"/>
            </a:avLst>
          </a:prstGeom>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36" name="TextBox 35"/>
          <p:cNvSpPr txBox="1"/>
          <p:nvPr/>
        </p:nvSpPr>
        <p:spPr>
          <a:xfrm>
            <a:off x="245928" y="5955880"/>
            <a:ext cx="3402126" cy="646331"/>
          </a:xfrm>
          <a:prstGeom prst="rect">
            <a:avLst/>
          </a:prstGeom>
          <a:noFill/>
          <a:ln>
            <a:noFill/>
          </a:ln>
        </p:spPr>
        <p:txBody>
          <a:bodyPr wrap="square" rtlCol="0">
            <a:spAutoFit/>
          </a:bodyPr>
          <a:lstStyle/>
          <a:p>
            <a:pPr algn="ctr"/>
            <a:r>
              <a:rPr lang="bn-IN" sz="3600" dirty="0">
                <a:solidFill>
                  <a:schemeClr val="tx2">
                    <a:lumMod val="60000"/>
                    <a:lumOff val="40000"/>
                  </a:schemeClr>
                </a:solidFill>
              </a:rPr>
              <a:t>The New Man</a:t>
            </a:r>
          </a:p>
        </p:txBody>
      </p:sp>
      <p:sp>
        <p:nvSpPr>
          <p:cNvPr id="37" name="Block Arc 36"/>
          <p:cNvSpPr/>
          <p:nvPr/>
        </p:nvSpPr>
        <p:spPr>
          <a:xfrm>
            <a:off x="731886" y="2090303"/>
            <a:ext cx="2639883" cy="2727820"/>
          </a:xfrm>
          <a:prstGeom prst="blockArc">
            <a:avLst>
              <a:gd name="adj1" fmla="val 10800000"/>
              <a:gd name="adj2" fmla="val 10800000"/>
              <a:gd name="adj3" fmla="val 0"/>
            </a:avLst>
          </a:prstGeom>
          <a:ln>
            <a:solidFill>
              <a:schemeClr val="tx2">
                <a:lumMod val="60000"/>
                <a:lumOff val="4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38" name="TextBox 37"/>
          <p:cNvSpPr txBox="1"/>
          <p:nvPr/>
        </p:nvSpPr>
        <p:spPr>
          <a:xfrm>
            <a:off x="4039341" y="5955880"/>
            <a:ext cx="4193270" cy="646331"/>
          </a:xfrm>
          <a:prstGeom prst="rect">
            <a:avLst/>
          </a:prstGeom>
          <a:noFill/>
          <a:ln>
            <a:noFill/>
          </a:ln>
        </p:spPr>
        <p:txBody>
          <a:bodyPr wrap="square" rtlCol="0">
            <a:spAutoFit/>
          </a:bodyPr>
          <a:lstStyle/>
          <a:p>
            <a:pPr algn="ctr"/>
            <a:r>
              <a:rPr lang="bn-IN" sz="3600" dirty="0">
                <a:solidFill>
                  <a:srgbClr val="FF6600"/>
                </a:solidFill>
              </a:rPr>
              <a:t>The OldMan</a:t>
            </a:r>
          </a:p>
        </p:txBody>
      </p:sp>
      <p:sp>
        <p:nvSpPr>
          <p:cNvPr id="27" name="TextBox 26"/>
          <p:cNvSpPr txBox="1"/>
          <p:nvPr/>
        </p:nvSpPr>
        <p:spPr>
          <a:xfrm>
            <a:off x="-9989" y="807100"/>
            <a:ext cx="1654908" cy="338554"/>
          </a:xfrm>
          <a:prstGeom prst="rect">
            <a:avLst/>
          </a:prstGeom>
          <a:noFill/>
        </p:spPr>
        <p:txBody>
          <a:bodyPr wrap="square" rtlCol="0">
            <a:spAutoFit/>
          </a:bodyPr>
          <a:lstStyle/>
          <a:p>
            <a:pPr algn="ctr"/>
            <a:r>
              <a:rPr lang="bn-IN" sz="1600" dirty="0">
                <a:solidFill>
                  <a:srgbClr val="FF0000"/>
                </a:solidFill>
                <a:latin typeface="Times New Roman"/>
                <a:cs typeface="Times New Roman"/>
              </a:rPr>
              <a:t>God</a:t>
            </a:r>
          </a:p>
        </p:txBody>
      </p:sp>
    </p:spTree>
    <p:extLst>
      <p:ext uri="{BB962C8B-B14F-4D97-AF65-F5344CB8AC3E}">
        <p14:creationId xmlns:p14="http://schemas.microsoft.com/office/powerpoint/2010/main" val="28731849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90485"/>
            <a:ext cx="8229600" cy="3328408"/>
          </a:xfrm>
        </p:spPr>
        <p:txBody>
          <a:bodyPr>
            <a:normAutofit fontScale="90000"/>
          </a:bodyPr>
          <a:lstStyle/>
          <a:p>
            <a:pPr algn="just"/>
            <a:r>
              <a:rPr lang="bn-IN" sz="4000" dirty="0">
                <a:latin typeface="Times New Roman"/>
                <a:cs typeface="Times New Roman"/>
              </a:rPr>
              <a:t/>
            </a:r>
            <a:br>
              <a:rPr lang="bn-IN" sz="4000" dirty="0">
                <a:latin typeface="Times New Roman"/>
                <a:cs typeface="Times New Roman"/>
              </a:rPr>
            </a:br>
            <a:r>
              <a:rPr lang="bn-IN" sz="4000" dirty="0">
                <a:latin typeface="Times New Roman"/>
                <a:cs typeface="Times New Roman"/>
              </a:rPr>
              <a:t>Each being functions in a specific way.</a:t>
            </a:r>
            <a:br>
              <a:rPr lang="bn-IN" sz="4000" dirty="0">
                <a:latin typeface="Times New Roman"/>
                <a:cs typeface="Times New Roman"/>
              </a:rPr>
            </a:br>
            <a:r>
              <a:rPr lang="bn-IN" sz="4000" dirty="0">
                <a:latin typeface="Times New Roman"/>
                <a:cs typeface="Times New Roman"/>
              </a:rPr>
              <a:t/>
            </a:r>
            <a:br>
              <a:rPr lang="bn-IN" sz="4000" dirty="0">
                <a:latin typeface="Times New Roman"/>
                <a:cs typeface="Times New Roman"/>
              </a:rPr>
            </a:br>
            <a:r>
              <a:rPr lang="bn-IN" sz="4000" dirty="0">
                <a:latin typeface="Times New Roman"/>
                <a:cs typeface="Times New Roman"/>
              </a:rPr>
              <a:t>The New Man, by the action of the Grace of God, uses the upper part of the Soul  --the rational soul (mind and will)-- and activate</a:t>
            </a:r>
            <a:r>
              <a:rPr lang="en-GB" sz="4000" dirty="0">
                <a:latin typeface="Times New Roman"/>
                <a:cs typeface="Times New Roman"/>
              </a:rPr>
              <a:t>s</a:t>
            </a:r>
            <a:r>
              <a:rPr lang="bn-IN" sz="4000" dirty="0">
                <a:latin typeface="Times New Roman"/>
                <a:cs typeface="Times New Roman"/>
              </a:rPr>
              <a:t> it according to God’s way.</a:t>
            </a:r>
            <a:br>
              <a:rPr lang="bn-IN" sz="4000" dirty="0">
                <a:latin typeface="Times New Roman"/>
                <a:cs typeface="Times New Roman"/>
              </a:rPr>
            </a:br>
            <a:r>
              <a:rPr lang="bn-IN" sz="4000" dirty="0">
                <a:latin typeface="Times New Roman"/>
                <a:cs typeface="Times New Roman"/>
              </a:rPr>
              <a:t/>
            </a:r>
            <a:br>
              <a:rPr lang="bn-IN" sz="4000" dirty="0">
                <a:latin typeface="Times New Roman"/>
                <a:cs typeface="Times New Roman"/>
              </a:rPr>
            </a:br>
            <a:r>
              <a:rPr lang="bn-IN" sz="4000" dirty="0">
                <a:latin typeface="Times New Roman"/>
                <a:cs typeface="Times New Roman"/>
              </a:rPr>
              <a:t>God’s way  is : </a:t>
            </a:r>
            <a:r>
              <a:rPr lang="en-GB" sz="4000" dirty="0">
                <a:latin typeface="Times New Roman"/>
                <a:cs typeface="Times New Roman"/>
              </a:rPr>
              <a:t>A</a:t>
            </a:r>
            <a:r>
              <a:rPr lang="bn-IN" sz="4000" dirty="0">
                <a:latin typeface="Times New Roman"/>
                <a:cs typeface="Times New Roman"/>
              </a:rPr>
              <a:t>ct</a:t>
            </a:r>
            <a:r>
              <a:rPr lang="en-GB" sz="4000" dirty="0">
                <a:latin typeface="Times New Roman"/>
                <a:cs typeface="Times New Roman"/>
              </a:rPr>
              <a:t>s</a:t>
            </a:r>
            <a:r>
              <a:rPr lang="bn-IN" sz="4000" dirty="0">
                <a:latin typeface="Times New Roman"/>
                <a:cs typeface="Times New Roman"/>
              </a:rPr>
              <a:t> of Faith</a:t>
            </a:r>
            <a:r>
              <a:rPr lang="en-GB" sz="4000" dirty="0">
                <a:latin typeface="Times New Roman"/>
                <a:cs typeface="Times New Roman"/>
              </a:rPr>
              <a:t>,</a:t>
            </a:r>
            <a:r>
              <a:rPr lang="bn-IN" sz="4000" dirty="0">
                <a:latin typeface="Times New Roman"/>
                <a:cs typeface="Times New Roman"/>
              </a:rPr>
              <a:t> of Hope and of Love.</a:t>
            </a:r>
            <a:endParaRPr lang="en-US" sz="4000" dirty="0">
              <a:latin typeface="Times New Roman"/>
              <a:cs typeface="Times New Roman"/>
            </a:endParaRPr>
          </a:p>
        </p:txBody>
      </p:sp>
    </p:spTree>
    <p:extLst>
      <p:ext uri="{BB962C8B-B14F-4D97-AF65-F5344CB8AC3E}">
        <p14:creationId xmlns:p14="http://schemas.microsoft.com/office/powerpoint/2010/main" val="21471458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631363"/>
            <a:ext cx="8229600" cy="3328408"/>
          </a:xfrm>
        </p:spPr>
        <p:txBody>
          <a:bodyPr>
            <a:normAutofit fontScale="90000"/>
          </a:bodyPr>
          <a:lstStyle/>
          <a:p>
            <a:pPr algn="just"/>
            <a:r>
              <a:rPr lang="bn-IN" sz="4000" dirty="0">
                <a:latin typeface="Times New Roman"/>
                <a:cs typeface="Times New Roman"/>
              </a:rPr>
              <a:t>It is of the utmost importance to learn and excel in the practice of the theological acts of</a:t>
            </a:r>
            <a:r>
              <a:rPr lang="en-GB" sz="4000" dirty="0">
                <a:latin typeface="Times New Roman"/>
                <a:cs typeface="Times New Roman"/>
              </a:rPr>
              <a:t> </a:t>
            </a:r>
            <a:r>
              <a:rPr lang="bn-IN" sz="4000" dirty="0">
                <a:latin typeface="Times New Roman"/>
                <a:cs typeface="Times New Roman"/>
              </a:rPr>
              <a:t>Faith, Hope and Love.</a:t>
            </a:r>
            <a:br>
              <a:rPr lang="bn-IN" sz="4000" dirty="0">
                <a:latin typeface="Times New Roman"/>
                <a:cs typeface="Times New Roman"/>
              </a:rPr>
            </a:br>
            <a:r>
              <a:rPr lang="bn-IN" sz="4000" dirty="0">
                <a:latin typeface="Times New Roman"/>
                <a:cs typeface="Times New Roman"/>
              </a:rPr>
              <a:t>We need to learn</a:t>
            </a:r>
            <a:r>
              <a:rPr lang="en-GB" sz="4000" dirty="0">
                <a:latin typeface="Times New Roman"/>
                <a:cs typeface="Times New Roman"/>
              </a:rPr>
              <a:t> that </a:t>
            </a:r>
            <a:r>
              <a:rPr lang="en-GB" sz="4000" dirty="0" err="1">
                <a:latin typeface="Times New Roman"/>
                <a:cs typeface="Times New Roman"/>
              </a:rPr>
              <a:t>th</a:t>
            </a:r>
            <a:r>
              <a:rPr lang="bn-IN" sz="4000" dirty="0">
                <a:latin typeface="Times New Roman"/>
                <a:cs typeface="Times New Roman"/>
              </a:rPr>
              <a:t>ese acts</a:t>
            </a:r>
            <a:r>
              <a:rPr lang="en-GB" sz="4000" dirty="0">
                <a:latin typeface="Times New Roman"/>
                <a:cs typeface="Times New Roman"/>
              </a:rPr>
              <a:t> are aimed at God, and</a:t>
            </a:r>
            <a:r>
              <a:rPr lang="bn-IN" sz="4000" dirty="0">
                <a:latin typeface="Times New Roman"/>
                <a:cs typeface="Times New Roman"/>
              </a:rPr>
              <a:t> how the Grace of God works in them.</a:t>
            </a:r>
            <a:br>
              <a:rPr lang="bn-IN" sz="4000" dirty="0">
                <a:latin typeface="Times New Roman"/>
                <a:cs typeface="Times New Roman"/>
              </a:rPr>
            </a:br>
            <a:r>
              <a:rPr lang="bn-IN" sz="4000" dirty="0">
                <a:latin typeface="Times New Roman"/>
                <a:cs typeface="Times New Roman"/>
              </a:rPr>
              <a:t>We need to learn to</a:t>
            </a:r>
            <a:r>
              <a:rPr lang="en-GB" sz="4000" dirty="0">
                <a:latin typeface="Times New Roman"/>
                <a:cs typeface="Times New Roman"/>
              </a:rPr>
              <a:t> repeatedly make each of these acts.</a:t>
            </a:r>
            <a:endParaRPr lang="en-US" sz="4000" dirty="0">
              <a:latin typeface="Times New Roman"/>
              <a:cs typeface="Times New Roman"/>
            </a:endParaRPr>
          </a:p>
        </p:txBody>
      </p:sp>
    </p:spTree>
    <p:extLst>
      <p:ext uri="{BB962C8B-B14F-4D97-AF65-F5344CB8AC3E}">
        <p14:creationId xmlns:p14="http://schemas.microsoft.com/office/powerpoint/2010/main" val="643057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631362"/>
            <a:ext cx="8229600" cy="3932523"/>
          </a:xfrm>
        </p:spPr>
        <p:txBody>
          <a:bodyPr>
            <a:normAutofit fontScale="90000"/>
          </a:bodyPr>
          <a:lstStyle/>
          <a:p>
            <a:pPr algn="just"/>
            <a:r>
              <a:rPr lang="bn-IN" sz="4000" b="1" dirty="0" smtClean="0">
                <a:latin typeface="Times New Roman"/>
                <a:cs typeface="Times New Roman"/>
              </a:rPr>
              <a:t>- The Act of Faith</a:t>
            </a:r>
            <a:r>
              <a:rPr lang="bn-IN" sz="4000" dirty="0" smtClean="0">
                <a:latin typeface="Times New Roman"/>
                <a:cs typeface="Times New Roman"/>
              </a:rPr>
              <a:t> allows us to see things in daily life as God sees them.</a:t>
            </a:r>
            <a:br>
              <a:rPr lang="bn-IN" sz="4000" dirty="0" smtClean="0">
                <a:latin typeface="Times New Roman"/>
                <a:cs typeface="Times New Roman"/>
              </a:rPr>
            </a:br>
            <a:r>
              <a:rPr lang="bn-IN" sz="4000" dirty="0" smtClean="0">
                <a:latin typeface="Times New Roman"/>
                <a:cs typeface="Times New Roman"/>
              </a:rPr>
              <a:t>- </a:t>
            </a:r>
            <a:r>
              <a:rPr lang="bn-IN" sz="4000" b="1" dirty="0" smtClean="0">
                <a:latin typeface="Times New Roman"/>
                <a:cs typeface="Times New Roman"/>
              </a:rPr>
              <a:t>The Act of hope</a:t>
            </a:r>
            <a:r>
              <a:rPr lang="bn-IN" sz="4000" dirty="0" smtClean="0">
                <a:latin typeface="Times New Roman"/>
                <a:cs typeface="Times New Roman"/>
              </a:rPr>
              <a:t> teaches us what God wants to give us and drives us to desire it. God wants to give Himself totally to us and be united with  us.</a:t>
            </a:r>
            <a:br>
              <a:rPr lang="bn-IN" sz="4000" dirty="0" smtClean="0">
                <a:latin typeface="Times New Roman"/>
                <a:cs typeface="Times New Roman"/>
              </a:rPr>
            </a:br>
            <a:r>
              <a:rPr lang="bn-IN" sz="4000" dirty="0" smtClean="0">
                <a:latin typeface="Times New Roman"/>
                <a:cs typeface="Times New Roman"/>
              </a:rPr>
              <a:t>- </a:t>
            </a:r>
            <a:r>
              <a:rPr lang="bn-IN" sz="4000" b="1" dirty="0" smtClean="0">
                <a:latin typeface="Times New Roman"/>
                <a:cs typeface="Times New Roman"/>
              </a:rPr>
              <a:t>The Act of Love</a:t>
            </a:r>
            <a:r>
              <a:rPr lang="bn-IN" sz="4000" dirty="0" smtClean="0">
                <a:latin typeface="Times New Roman"/>
                <a:cs typeface="Times New Roman"/>
              </a:rPr>
              <a:t> teaches us how to love God with His Love, His way, according to His means.</a:t>
            </a:r>
            <a:br>
              <a:rPr lang="bn-IN" sz="4000" dirty="0" smtClean="0">
                <a:latin typeface="Times New Roman"/>
                <a:cs typeface="Times New Roman"/>
              </a:rPr>
            </a:br>
            <a:r>
              <a:rPr lang="bn-IN" sz="4000" dirty="0" smtClean="0">
                <a:latin typeface="Times New Roman"/>
                <a:cs typeface="Times New Roman"/>
              </a:rPr>
              <a:t>- </a:t>
            </a:r>
            <a:r>
              <a:rPr lang="bn-IN" sz="4000" b="1" dirty="0" smtClean="0">
                <a:latin typeface="Times New Roman"/>
                <a:cs typeface="Times New Roman"/>
              </a:rPr>
              <a:t>The Act of Love</a:t>
            </a:r>
            <a:r>
              <a:rPr lang="bn-IN" sz="4000" dirty="0" smtClean="0">
                <a:latin typeface="Times New Roman"/>
                <a:cs typeface="Times New Roman"/>
              </a:rPr>
              <a:t> teaches us how to love any human being the way God loves him.</a:t>
            </a:r>
            <a:br>
              <a:rPr lang="bn-IN" sz="4000" dirty="0" smtClean="0">
                <a:latin typeface="Times New Roman"/>
                <a:cs typeface="Times New Roman"/>
              </a:rPr>
            </a:br>
            <a:endParaRPr lang="en-US" sz="4000" dirty="0">
              <a:latin typeface="Times New Roman"/>
              <a:cs typeface="Times New Roman"/>
            </a:endParaRPr>
          </a:p>
        </p:txBody>
      </p:sp>
    </p:spTree>
    <p:extLst>
      <p:ext uri="{BB962C8B-B14F-4D97-AF65-F5344CB8AC3E}">
        <p14:creationId xmlns:p14="http://schemas.microsoft.com/office/powerpoint/2010/main" val="22076742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31727"/>
            <a:ext cx="8229600" cy="3328408"/>
          </a:xfrm>
        </p:spPr>
        <p:txBody>
          <a:bodyPr>
            <a:normAutofit fontScale="90000"/>
          </a:bodyPr>
          <a:lstStyle/>
          <a:p>
            <a:pPr algn="just"/>
            <a:r>
              <a:rPr lang="bn-IN" sz="4000" dirty="0">
                <a:latin typeface="Times New Roman"/>
                <a:cs typeface="Times New Roman"/>
              </a:rPr>
              <a:t>On the other hand, the Old Man in us uses</a:t>
            </a:r>
            <a:r>
              <a:rPr lang="en-GB" sz="4000" dirty="0">
                <a:latin typeface="Times New Roman"/>
                <a:cs typeface="Times New Roman"/>
              </a:rPr>
              <a:t> and</a:t>
            </a:r>
            <a:r>
              <a:rPr lang="bn-IN" sz="4000" dirty="0">
                <a:latin typeface="Times New Roman"/>
                <a:cs typeface="Times New Roman"/>
              </a:rPr>
              <a:t> pushes the rational soul to submit to the ways of functioning of the lower faculties: senses, emotions, imagination,...</a:t>
            </a:r>
            <a:br>
              <a:rPr lang="bn-IN" sz="4000" dirty="0">
                <a:latin typeface="Times New Roman"/>
                <a:cs typeface="Times New Roman"/>
              </a:rPr>
            </a:br>
            <a:r>
              <a:rPr lang="bn-IN" sz="4000" dirty="0">
                <a:latin typeface="Times New Roman"/>
                <a:cs typeface="Times New Roman"/>
              </a:rPr>
              <a:t>- It shuts us</a:t>
            </a:r>
            <a:r>
              <a:rPr lang="en-GB" sz="4000" dirty="0">
                <a:latin typeface="Times New Roman"/>
                <a:cs typeface="Times New Roman"/>
              </a:rPr>
              <a:t> off</a:t>
            </a:r>
            <a:r>
              <a:rPr lang="bn-IN" sz="4000" dirty="0">
                <a:latin typeface="Times New Roman"/>
                <a:cs typeface="Times New Roman"/>
              </a:rPr>
              <a:t> from God’s light.</a:t>
            </a:r>
            <a:br>
              <a:rPr lang="bn-IN" sz="4000" dirty="0">
                <a:latin typeface="Times New Roman"/>
                <a:cs typeface="Times New Roman"/>
              </a:rPr>
            </a:br>
            <a:r>
              <a:rPr lang="bn-IN" sz="4000" dirty="0">
                <a:latin typeface="Times New Roman"/>
                <a:cs typeface="Times New Roman"/>
              </a:rPr>
              <a:t>- It offers us other goals in life, other hopes, other</a:t>
            </a:r>
            <a:r>
              <a:rPr lang="en-GB" sz="4000" dirty="0">
                <a:latin typeface="Times New Roman"/>
                <a:cs typeface="Times New Roman"/>
              </a:rPr>
              <a:t> </a:t>
            </a:r>
            <a:r>
              <a:rPr lang="bn-IN" sz="4000" dirty="0">
                <a:latin typeface="Times New Roman"/>
                <a:cs typeface="Times New Roman"/>
              </a:rPr>
              <a:t>pleasures.</a:t>
            </a:r>
            <a:br>
              <a:rPr lang="bn-IN" sz="4000" dirty="0">
                <a:latin typeface="Times New Roman"/>
                <a:cs typeface="Times New Roman"/>
              </a:rPr>
            </a:br>
            <a:r>
              <a:rPr lang="bn-IN" sz="4000" dirty="0">
                <a:latin typeface="Times New Roman"/>
                <a:cs typeface="Times New Roman"/>
              </a:rPr>
              <a:t>- It keeps us selfish, limited in our way of loving.</a:t>
            </a:r>
            <a:endParaRPr lang="en-US" sz="4000" dirty="0">
              <a:latin typeface="Times New Roman"/>
              <a:cs typeface="Times New Roman"/>
            </a:endParaRPr>
          </a:p>
        </p:txBody>
      </p:sp>
    </p:spTree>
    <p:extLst>
      <p:ext uri="{BB962C8B-B14F-4D97-AF65-F5344CB8AC3E}">
        <p14:creationId xmlns:p14="http://schemas.microsoft.com/office/powerpoint/2010/main" val="41226622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90485"/>
            <a:ext cx="8229600" cy="3328408"/>
          </a:xfrm>
        </p:spPr>
        <p:txBody>
          <a:bodyPr>
            <a:normAutofit/>
          </a:bodyPr>
          <a:lstStyle/>
          <a:p>
            <a:r>
              <a:rPr lang="bn-IN" sz="4000" dirty="0">
                <a:latin typeface="Times New Roman"/>
                <a:cs typeface="Times New Roman"/>
              </a:rPr>
              <a:t>Senses, emotions, imagination,... </a:t>
            </a:r>
            <a:r>
              <a:rPr lang="en-GB" sz="4000" dirty="0">
                <a:latin typeface="Times New Roman"/>
                <a:cs typeface="Times New Roman"/>
              </a:rPr>
              <a:t>essentially </a:t>
            </a:r>
            <a:r>
              <a:rPr lang="bn-IN" sz="4000" dirty="0">
                <a:latin typeface="Times New Roman"/>
                <a:cs typeface="Times New Roman"/>
              </a:rPr>
              <a:t>draw </a:t>
            </a:r>
            <a:r>
              <a:rPr lang="en-GB" sz="4000" dirty="0">
                <a:latin typeface="Times New Roman"/>
                <a:cs typeface="Times New Roman"/>
              </a:rPr>
              <a:t>their way of functioning </a:t>
            </a:r>
            <a:r>
              <a:rPr lang="bn-IN" sz="4000" dirty="0">
                <a:latin typeface="Times New Roman"/>
                <a:cs typeface="Times New Roman"/>
              </a:rPr>
              <a:t>from the outer world (goals, means,...).</a:t>
            </a:r>
            <a:endParaRPr lang="en-US" sz="4000" dirty="0">
              <a:latin typeface="Times New Roman"/>
              <a:cs typeface="Times New Roman"/>
            </a:endParaRPr>
          </a:p>
        </p:txBody>
      </p:sp>
    </p:spTree>
    <p:extLst>
      <p:ext uri="{BB962C8B-B14F-4D97-AF65-F5344CB8AC3E}">
        <p14:creationId xmlns:p14="http://schemas.microsoft.com/office/powerpoint/2010/main" val="39337260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90485"/>
            <a:ext cx="8229600" cy="3328408"/>
          </a:xfrm>
        </p:spPr>
        <p:txBody>
          <a:bodyPr>
            <a:normAutofit/>
          </a:bodyPr>
          <a:lstStyle/>
          <a:p>
            <a:r>
              <a:rPr lang="bn-IN" sz="4000" dirty="0">
                <a:latin typeface="Times New Roman"/>
                <a:cs typeface="Times New Roman"/>
              </a:rPr>
              <a:t>In the following diagrams we will “see” </a:t>
            </a:r>
            <a:r>
              <a:rPr lang="en-GB" sz="4000" dirty="0">
                <a:latin typeface="Times New Roman"/>
                <a:cs typeface="Times New Roman"/>
              </a:rPr>
              <a:t>more effectively </a:t>
            </a:r>
            <a:r>
              <a:rPr lang="bn-IN" sz="4000" dirty="0">
                <a:latin typeface="Times New Roman"/>
                <a:cs typeface="Times New Roman"/>
              </a:rPr>
              <a:t>how all this works.</a:t>
            </a:r>
            <a:endParaRPr lang="en-US" sz="4000" dirty="0">
              <a:latin typeface="Times New Roman"/>
              <a:cs typeface="Times New Roman"/>
            </a:endParaRPr>
          </a:p>
        </p:txBody>
      </p:sp>
    </p:spTree>
    <p:extLst>
      <p:ext uri="{BB962C8B-B14F-4D97-AF65-F5344CB8AC3E}">
        <p14:creationId xmlns:p14="http://schemas.microsoft.com/office/powerpoint/2010/main" val="4040923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90485"/>
            <a:ext cx="8229600" cy="3328408"/>
          </a:xfrm>
        </p:spPr>
        <p:txBody>
          <a:bodyPr>
            <a:normAutofit/>
          </a:bodyPr>
          <a:lstStyle/>
          <a:p>
            <a:r>
              <a:rPr lang="en-GB" sz="4000" dirty="0">
                <a:latin typeface="Times New Roman"/>
                <a:cs typeface="Times New Roman"/>
              </a:rPr>
              <a:t>First l</a:t>
            </a:r>
            <a:r>
              <a:rPr lang="bn-IN" sz="4000" dirty="0">
                <a:latin typeface="Times New Roman"/>
                <a:cs typeface="Times New Roman"/>
              </a:rPr>
              <a:t>et us see the different faculties of our being and their areas of influence.</a:t>
            </a:r>
            <a:endParaRPr lang="en-US" sz="4000" dirty="0">
              <a:latin typeface="Times New Roman"/>
              <a:cs typeface="Times New Roman"/>
            </a:endParaRPr>
          </a:p>
        </p:txBody>
      </p:sp>
    </p:spTree>
    <p:extLst>
      <p:ext uri="{BB962C8B-B14F-4D97-AF65-F5344CB8AC3E}">
        <p14:creationId xmlns:p14="http://schemas.microsoft.com/office/powerpoint/2010/main" val="27808436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n 3"/>
          <p:cNvSpPr/>
          <p:nvPr/>
        </p:nvSpPr>
        <p:spPr>
          <a:xfrm>
            <a:off x="1561520" y="3233215"/>
            <a:ext cx="551737" cy="458068"/>
          </a:xfrm>
          <a:prstGeom prst="sun">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Arc 4"/>
          <p:cNvSpPr/>
          <p:nvPr/>
        </p:nvSpPr>
        <p:spPr>
          <a:xfrm rot="10800000">
            <a:off x="1426183" y="2196655"/>
            <a:ext cx="4122418" cy="2488114"/>
          </a:xfrm>
          <a:prstGeom prst="arc">
            <a:avLst>
              <a:gd name="adj1" fmla="val 17739386"/>
              <a:gd name="adj2" fmla="val 3851600"/>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6" name="Arc 5"/>
          <p:cNvSpPr/>
          <p:nvPr/>
        </p:nvSpPr>
        <p:spPr>
          <a:xfrm rot="10800000" flipH="1" flipV="1">
            <a:off x="-1742611" y="2224123"/>
            <a:ext cx="4014569" cy="2460646"/>
          </a:xfrm>
          <a:prstGeom prst="arc">
            <a:avLst>
              <a:gd name="adj1" fmla="val 20057978"/>
              <a:gd name="adj2" fmla="val 1513481"/>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8" name="Straight Connector 7"/>
          <p:cNvCxnSpPr>
            <a:stCxn id="5" idx="2"/>
          </p:cNvCxnSpPr>
          <p:nvPr/>
        </p:nvCxnSpPr>
        <p:spPr>
          <a:xfrm flipV="1">
            <a:off x="2909906" y="1602154"/>
            <a:ext cx="2834402" cy="644325"/>
          </a:xfrm>
          <a:prstGeom prst="line">
            <a:avLst/>
          </a:prstGeom>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flipV="1">
            <a:off x="2906002" y="4636409"/>
            <a:ext cx="2834402" cy="644325"/>
          </a:xfrm>
          <a:prstGeom prst="line">
            <a:avLst/>
          </a:prstGeom>
        </p:spPr>
        <p:style>
          <a:lnRef idx="2">
            <a:schemeClr val="accent1"/>
          </a:lnRef>
          <a:fillRef idx="0">
            <a:schemeClr val="accent1"/>
          </a:fillRef>
          <a:effectRef idx="1">
            <a:schemeClr val="accent1"/>
          </a:effectRef>
          <a:fontRef idx="minor">
            <a:schemeClr val="tx1"/>
          </a:fontRef>
        </p:style>
      </p:cxnSp>
      <p:sp>
        <p:nvSpPr>
          <p:cNvPr id="13" name="Arc 12"/>
          <p:cNvSpPr/>
          <p:nvPr/>
        </p:nvSpPr>
        <p:spPr>
          <a:xfrm rot="10800000" flipH="1" flipV="1">
            <a:off x="2416728" y="1010715"/>
            <a:ext cx="4014569" cy="4874846"/>
          </a:xfrm>
          <a:prstGeom prst="arc">
            <a:avLst>
              <a:gd name="adj1" fmla="val 18333680"/>
              <a:gd name="adj2" fmla="val 3272353"/>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bn-IN" dirty="0"/>
          </a:p>
        </p:txBody>
      </p:sp>
      <p:sp>
        <p:nvSpPr>
          <p:cNvPr id="14" name="Arc 13"/>
          <p:cNvSpPr/>
          <p:nvPr/>
        </p:nvSpPr>
        <p:spPr>
          <a:xfrm rot="10800000" flipH="1" flipV="1">
            <a:off x="849784" y="1163115"/>
            <a:ext cx="4014569" cy="4874846"/>
          </a:xfrm>
          <a:prstGeom prst="arc">
            <a:avLst>
              <a:gd name="adj1" fmla="val 18663532"/>
              <a:gd name="adj2" fmla="val 2425085"/>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5" name="Arc 14"/>
          <p:cNvSpPr/>
          <p:nvPr/>
        </p:nvSpPr>
        <p:spPr>
          <a:xfrm rot="10800000" flipH="1" flipV="1">
            <a:off x="245929" y="1188518"/>
            <a:ext cx="4014569" cy="4874846"/>
          </a:xfrm>
          <a:prstGeom prst="arc">
            <a:avLst>
              <a:gd name="adj1" fmla="val 18888688"/>
              <a:gd name="adj2" fmla="val 2092896"/>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3" name="TextBox 2"/>
          <p:cNvSpPr txBox="1"/>
          <p:nvPr/>
        </p:nvSpPr>
        <p:spPr>
          <a:xfrm>
            <a:off x="371265" y="5240394"/>
            <a:ext cx="1689874" cy="738664"/>
          </a:xfrm>
          <a:prstGeom prst="rect">
            <a:avLst/>
          </a:prstGeom>
          <a:noFill/>
        </p:spPr>
        <p:txBody>
          <a:bodyPr wrap="square" rtlCol="0">
            <a:spAutoFit/>
          </a:bodyPr>
          <a:lstStyle/>
          <a:p>
            <a:r>
              <a:rPr lang="bn-IN" sz="1400" dirty="0">
                <a:solidFill>
                  <a:schemeClr val="tx2">
                    <a:lumMod val="60000"/>
                    <a:lumOff val="40000"/>
                  </a:schemeClr>
                </a:solidFill>
              </a:rPr>
              <a:t>God dwelling in the deepest part of our being</a:t>
            </a:r>
          </a:p>
        </p:txBody>
      </p:sp>
      <p:sp>
        <p:nvSpPr>
          <p:cNvPr id="18" name="TextBox 17"/>
          <p:cNvSpPr txBox="1"/>
          <p:nvPr/>
        </p:nvSpPr>
        <p:spPr>
          <a:xfrm>
            <a:off x="1561521" y="878108"/>
            <a:ext cx="1783465" cy="830997"/>
          </a:xfrm>
          <a:prstGeom prst="rect">
            <a:avLst/>
          </a:prstGeom>
          <a:noFill/>
        </p:spPr>
        <p:txBody>
          <a:bodyPr wrap="square" rtlCol="0">
            <a:spAutoFit/>
          </a:bodyPr>
          <a:lstStyle/>
          <a:p>
            <a:pPr algn="ctr"/>
            <a:r>
              <a:rPr lang="bn-IN" sz="1600" dirty="0">
                <a:solidFill>
                  <a:srgbClr val="FF0000"/>
                </a:solidFill>
                <a:latin typeface="Times New Roman"/>
                <a:cs typeface="Times New Roman"/>
              </a:rPr>
              <a:t>Upper part of the soul: active Mind &amp; Will</a:t>
            </a:r>
          </a:p>
        </p:txBody>
      </p:sp>
      <p:sp>
        <p:nvSpPr>
          <p:cNvPr id="19" name="TextBox 18"/>
          <p:cNvSpPr txBox="1"/>
          <p:nvPr/>
        </p:nvSpPr>
        <p:spPr>
          <a:xfrm>
            <a:off x="4829668" y="291356"/>
            <a:ext cx="1746703" cy="338554"/>
          </a:xfrm>
          <a:prstGeom prst="rect">
            <a:avLst/>
          </a:prstGeom>
          <a:noFill/>
        </p:spPr>
        <p:txBody>
          <a:bodyPr wrap="square" rtlCol="0">
            <a:spAutoFit/>
          </a:bodyPr>
          <a:lstStyle/>
          <a:p>
            <a:r>
              <a:rPr lang="bn-IN" sz="1600" dirty="0">
                <a:solidFill>
                  <a:srgbClr val="FF0000"/>
                </a:solidFill>
                <a:latin typeface="Times New Roman"/>
                <a:cs typeface="Times New Roman"/>
              </a:rPr>
              <a:t>Our </a:t>
            </a:r>
            <a:r>
              <a:rPr lang="en-GB" sz="1600" dirty="0">
                <a:solidFill>
                  <a:srgbClr val="FF0000"/>
                </a:solidFill>
                <a:latin typeface="Times New Roman"/>
                <a:cs typeface="Times New Roman"/>
              </a:rPr>
              <a:t>E</a:t>
            </a:r>
            <a:r>
              <a:rPr lang="bn-IN" sz="1600" dirty="0">
                <a:solidFill>
                  <a:srgbClr val="FF0000"/>
                </a:solidFill>
                <a:latin typeface="Times New Roman"/>
                <a:cs typeface="Times New Roman"/>
              </a:rPr>
              <a:t>motions</a:t>
            </a:r>
          </a:p>
        </p:txBody>
      </p:sp>
      <p:sp>
        <p:nvSpPr>
          <p:cNvPr id="20" name="TextBox 19"/>
          <p:cNvSpPr txBox="1"/>
          <p:nvPr/>
        </p:nvSpPr>
        <p:spPr>
          <a:xfrm>
            <a:off x="6431297" y="122079"/>
            <a:ext cx="1574765" cy="338554"/>
          </a:xfrm>
          <a:prstGeom prst="rect">
            <a:avLst/>
          </a:prstGeom>
          <a:noFill/>
        </p:spPr>
        <p:txBody>
          <a:bodyPr wrap="square" rtlCol="0">
            <a:spAutoFit/>
          </a:bodyPr>
          <a:lstStyle/>
          <a:p>
            <a:pPr algn="ctr"/>
            <a:r>
              <a:rPr lang="bn-IN" sz="1600" dirty="0">
                <a:solidFill>
                  <a:srgbClr val="FF0000"/>
                </a:solidFill>
                <a:latin typeface="Times New Roman"/>
                <a:cs typeface="Times New Roman"/>
              </a:rPr>
              <a:t>Our </a:t>
            </a:r>
            <a:r>
              <a:rPr lang="en-GB" sz="1600" dirty="0">
                <a:solidFill>
                  <a:srgbClr val="FF0000"/>
                </a:solidFill>
                <a:latin typeface="Times New Roman"/>
                <a:cs typeface="Times New Roman"/>
              </a:rPr>
              <a:t>F</a:t>
            </a:r>
            <a:r>
              <a:rPr lang="bn-IN" sz="1600" dirty="0">
                <a:solidFill>
                  <a:srgbClr val="FF0000"/>
                </a:solidFill>
                <a:latin typeface="Times New Roman"/>
                <a:cs typeface="Times New Roman"/>
              </a:rPr>
              <a:t>ive </a:t>
            </a:r>
            <a:r>
              <a:rPr lang="en-GB" sz="1600" dirty="0">
                <a:solidFill>
                  <a:srgbClr val="FF0000"/>
                </a:solidFill>
                <a:latin typeface="Times New Roman"/>
                <a:cs typeface="Times New Roman"/>
              </a:rPr>
              <a:t>S</a:t>
            </a:r>
            <a:r>
              <a:rPr lang="bn-IN" sz="1600" dirty="0">
                <a:solidFill>
                  <a:srgbClr val="FF0000"/>
                </a:solidFill>
                <a:latin typeface="Times New Roman"/>
                <a:cs typeface="Times New Roman"/>
              </a:rPr>
              <a:t>enses</a:t>
            </a:r>
          </a:p>
        </p:txBody>
      </p:sp>
      <p:sp>
        <p:nvSpPr>
          <p:cNvPr id="21" name="TextBox 20"/>
          <p:cNvSpPr txBox="1"/>
          <p:nvPr/>
        </p:nvSpPr>
        <p:spPr>
          <a:xfrm>
            <a:off x="2988700" y="552711"/>
            <a:ext cx="1982411" cy="584776"/>
          </a:xfrm>
          <a:prstGeom prst="rect">
            <a:avLst/>
          </a:prstGeom>
          <a:noFill/>
        </p:spPr>
        <p:txBody>
          <a:bodyPr wrap="square" rtlCol="0">
            <a:spAutoFit/>
          </a:bodyPr>
          <a:lstStyle/>
          <a:p>
            <a:pPr algn="ctr"/>
            <a:r>
              <a:rPr lang="bn-IN" sz="1600" dirty="0">
                <a:solidFill>
                  <a:srgbClr val="FF0000"/>
                </a:solidFill>
                <a:latin typeface="Times New Roman"/>
                <a:cs typeface="Times New Roman"/>
              </a:rPr>
              <a:t>Inner </a:t>
            </a:r>
            <a:r>
              <a:rPr lang="en-GB" sz="1600" dirty="0">
                <a:solidFill>
                  <a:srgbClr val="FF0000"/>
                </a:solidFill>
                <a:latin typeface="Times New Roman"/>
                <a:cs typeface="Times New Roman"/>
              </a:rPr>
              <a:t>S</a:t>
            </a:r>
            <a:r>
              <a:rPr lang="bn-IN" sz="1600" dirty="0">
                <a:solidFill>
                  <a:srgbClr val="FF0000"/>
                </a:solidFill>
                <a:latin typeface="Times New Roman"/>
                <a:cs typeface="Times New Roman"/>
              </a:rPr>
              <a:t>enses,</a:t>
            </a:r>
          </a:p>
          <a:p>
            <a:pPr algn="ctr"/>
            <a:r>
              <a:rPr lang="bn-IN" sz="1600" dirty="0">
                <a:solidFill>
                  <a:srgbClr val="FF0000"/>
                </a:solidFill>
                <a:latin typeface="Times New Roman"/>
                <a:cs typeface="Times New Roman"/>
              </a:rPr>
              <a:t>Imagination</a:t>
            </a:r>
          </a:p>
        </p:txBody>
      </p:sp>
      <p:sp>
        <p:nvSpPr>
          <p:cNvPr id="23" name="TextBox 22"/>
          <p:cNvSpPr txBox="1"/>
          <p:nvPr/>
        </p:nvSpPr>
        <p:spPr>
          <a:xfrm rot="16200000">
            <a:off x="6247887" y="2926593"/>
            <a:ext cx="2870020" cy="646331"/>
          </a:xfrm>
          <a:prstGeom prst="rect">
            <a:avLst/>
          </a:prstGeom>
          <a:noFill/>
        </p:spPr>
        <p:txBody>
          <a:bodyPr wrap="square" rtlCol="0">
            <a:spAutoFit/>
          </a:bodyPr>
          <a:lstStyle/>
          <a:p>
            <a:r>
              <a:rPr lang="bn-IN" sz="3600" dirty="0">
                <a:solidFill>
                  <a:schemeClr val="accent6">
                    <a:lumMod val="50000"/>
                  </a:schemeClr>
                </a:solidFill>
              </a:rPr>
              <a:t>Outer world</a:t>
            </a:r>
          </a:p>
        </p:txBody>
      </p:sp>
      <p:sp>
        <p:nvSpPr>
          <p:cNvPr id="24" name="Arc 23"/>
          <p:cNvSpPr/>
          <p:nvPr/>
        </p:nvSpPr>
        <p:spPr>
          <a:xfrm rot="10800000" flipH="1" flipV="1">
            <a:off x="-366516" y="1194383"/>
            <a:ext cx="4014569" cy="4874846"/>
          </a:xfrm>
          <a:prstGeom prst="arc">
            <a:avLst>
              <a:gd name="adj1" fmla="val 19080729"/>
              <a:gd name="adj2" fmla="val 1910964"/>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9" name="Straight Arrow Connector 8"/>
          <p:cNvCxnSpPr>
            <a:stCxn id="3" idx="0"/>
          </p:cNvCxnSpPr>
          <p:nvPr/>
        </p:nvCxnSpPr>
        <p:spPr>
          <a:xfrm flipV="1">
            <a:off x="1216202" y="3503588"/>
            <a:ext cx="575219" cy="1736806"/>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25" name="Straight Arrow Connector 24"/>
          <p:cNvCxnSpPr>
            <a:stCxn id="18" idx="2"/>
          </p:cNvCxnSpPr>
          <p:nvPr/>
        </p:nvCxnSpPr>
        <p:spPr>
          <a:xfrm>
            <a:off x="2453254" y="1709105"/>
            <a:ext cx="452748" cy="1524110"/>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29" name="Straight Arrow Connector 28"/>
          <p:cNvCxnSpPr>
            <a:stCxn id="21" idx="2"/>
          </p:cNvCxnSpPr>
          <p:nvPr/>
        </p:nvCxnSpPr>
        <p:spPr>
          <a:xfrm flipH="1">
            <a:off x="3809772" y="1137487"/>
            <a:ext cx="170134" cy="1993845"/>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31" name="Straight Arrow Connector 30"/>
          <p:cNvCxnSpPr/>
          <p:nvPr/>
        </p:nvCxnSpPr>
        <p:spPr>
          <a:xfrm flipH="1">
            <a:off x="4444734" y="629910"/>
            <a:ext cx="974338" cy="2501422"/>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33" name="Straight Arrow Connector 32"/>
          <p:cNvCxnSpPr/>
          <p:nvPr/>
        </p:nvCxnSpPr>
        <p:spPr>
          <a:xfrm flipH="1">
            <a:off x="5548601" y="460633"/>
            <a:ext cx="1589249" cy="2772582"/>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40" name="Arc 39"/>
          <p:cNvSpPr/>
          <p:nvPr/>
        </p:nvSpPr>
        <p:spPr>
          <a:xfrm rot="10800000" flipH="1" flipV="1">
            <a:off x="-1574913" y="2013930"/>
            <a:ext cx="4014569" cy="2893096"/>
          </a:xfrm>
          <a:prstGeom prst="arc">
            <a:avLst>
              <a:gd name="adj1" fmla="val 19839954"/>
              <a:gd name="adj2" fmla="val 1720128"/>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50" name="TextBox 49"/>
          <p:cNvSpPr txBox="1"/>
          <p:nvPr/>
        </p:nvSpPr>
        <p:spPr>
          <a:xfrm>
            <a:off x="136513" y="1352210"/>
            <a:ext cx="1654908" cy="1077218"/>
          </a:xfrm>
          <a:prstGeom prst="rect">
            <a:avLst/>
          </a:prstGeom>
          <a:noFill/>
        </p:spPr>
        <p:txBody>
          <a:bodyPr wrap="square" rtlCol="0">
            <a:spAutoFit/>
          </a:bodyPr>
          <a:lstStyle/>
          <a:p>
            <a:pPr algn="ctr"/>
            <a:r>
              <a:rPr lang="bn-IN" sz="1600" dirty="0">
                <a:solidFill>
                  <a:srgbClr val="FF0000"/>
                </a:solidFill>
                <a:latin typeface="Times New Roman"/>
                <a:cs typeface="Times New Roman"/>
              </a:rPr>
              <a:t>Highest part of the Soul, i.e. the spirit. Passive Mind &amp; Will</a:t>
            </a:r>
          </a:p>
        </p:txBody>
      </p:sp>
      <p:cxnSp>
        <p:nvCxnSpPr>
          <p:cNvPr id="55" name="Straight Arrow Connector 54"/>
          <p:cNvCxnSpPr/>
          <p:nvPr/>
        </p:nvCxnSpPr>
        <p:spPr>
          <a:xfrm>
            <a:off x="1052481" y="2675649"/>
            <a:ext cx="1219477" cy="368093"/>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26" name="TextBox 25"/>
          <p:cNvSpPr txBox="1"/>
          <p:nvPr/>
        </p:nvSpPr>
        <p:spPr>
          <a:xfrm>
            <a:off x="1803661" y="5673197"/>
            <a:ext cx="6121383" cy="646331"/>
          </a:xfrm>
          <a:prstGeom prst="rect">
            <a:avLst/>
          </a:prstGeom>
          <a:noFill/>
        </p:spPr>
        <p:txBody>
          <a:bodyPr wrap="square" rtlCol="0">
            <a:spAutoFit/>
          </a:bodyPr>
          <a:lstStyle/>
          <a:p>
            <a:r>
              <a:rPr lang="bn-IN" sz="3600" dirty="0">
                <a:solidFill>
                  <a:schemeClr val="accent6">
                    <a:lumMod val="50000"/>
                  </a:schemeClr>
                </a:solidFill>
              </a:rPr>
              <a:t>Supernatural Anthropology</a:t>
            </a:r>
          </a:p>
        </p:txBody>
      </p:sp>
    </p:spTree>
    <p:extLst>
      <p:ext uri="{BB962C8B-B14F-4D97-AF65-F5344CB8AC3E}">
        <p14:creationId xmlns:p14="http://schemas.microsoft.com/office/powerpoint/2010/main" val="26474558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7357" y="1390485"/>
            <a:ext cx="7728540" cy="3328408"/>
          </a:xfrm>
        </p:spPr>
        <p:txBody>
          <a:bodyPr>
            <a:normAutofit fontScale="90000"/>
          </a:bodyPr>
          <a:lstStyle/>
          <a:p>
            <a:pPr algn="just"/>
            <a:r>
              <a:rPr lang="bn-IN" sz="4000" dirty="0">
                <a:latin typeface="Times New Roman"/>
                <a:cs typeface="Times New Roman"/>
              </a:rPr>
              <a:t>Let us notice the extremes</a:t>
            </a:r>
            <a:r>
              <a:rPr lang="bn-IN" sz="4000" dirty="0" smtClean="0">
                <a:latin typeface="Times New Roman"/>
                <a:cs typeface="Times New Roman"/>
              </a:rPr>
              <a:t>:</a:t>
            </a:r>
            <a:br>
              <a:rPr lang="bn-IN" sz="4000" dirty="0" smtClean="0">
                <a:latin typeface="Times New Roman"/>
                <a:cs typeface="Times New Roman"/>
              </a:rPr>
            </a:br>
            <a:r>
              <a:rPr lang="bn-IN" sz="4000" dirty="0">
                <a:latin typeface="Times New Roman"/>
                <a:cs typeface="Times New Roman"/>
              </a:rPr>
              <a:t/>
            </a:r>
            <a:br>
              <a:rPr lang="bn-IN" sz="4000" dirty="0">
                <a:latin typeface="Times New Roman"/>
                <a:cs typeface="Times New Roman"/>
              </a:rPr>
            </a:br>
            <a:r>
              <a:rPr lang="bn-IN" sz="4000" dirty="0">
                <a:latin typeface="Times New Roman"/>
                <a:cs typeface="Times New Roman"/>
              </a:rPr>
              <a:t>- God who  is at the cent</a:t>
            </a:r>
            <a:r>
              <a:rPr lang="en-GB" sz="4000" dirty="0">
                <a:latin typeface="Times New Roman"/>
                <a:cs typeface="Times New Roman"/>
              </a:rPr>
              <a:t>re</a:t>
            </a:r>
            <a:r>
              <a:rPr lang="bn-IN" sz="4000" dirty="0">
                <a:latin typeface="Times New Roman"/>
                <a:cs typeface="Times New Roman"/>
              </a:rPr>
              <a:t> of our being.</a:t>
            </a:r>
            <a:br>
              <a:rPr lang="bn-IN" sz="4000" dirty="0">
                <a:latin typeface="Times New Roman"/>
                <a:cs typeface="Times New Roman"/>
              </a:rPr>
            </a:br>
            <a:r>
              <a:rPr lang="bn-IN" sz="4000" dirty="0" smtClean="0">
                <a:latin typeface="Times New Roman"/>
                <a:cs typeface="Times New Roman"/>
              </a:rPr>
              <a:t/>
            </a:r>
            <a:br>
              <a:rPr lang="bn-IN" sz="4000" dirty="0" smtClean="0">
                <a:latin typeface="Times New Roman"/>
                <a:cs typeface="Times New Roman"/>
              </a:rPr>
            </a:br>
            <a:r>
              <a:rPr lang="bn-IN" sz="4000" dirty="0" smtClean="0">
                <a:latin typeface="Times New Roman"/>
                <a:cs typeface="Times New Roman"/>
              </a:rPr>
              <a:t>-</a:t>
            </a:r>
            <a:r>
              <a:rPr lang="bn-IN" sz="4000" dirty="0">
                <a:latin typeface="Times New Roman"/>
                <a:cs typeface="Times New Roman"/>
              </a:rPr>
              <a:t>The Outer World that can be reached by our five senses.</a:t>
            </a:r>
            <a:endParaRPr lang="en-US" sz="4000" dirty="0">
              <a:latin typeface="Times New Roman"/>
              <a:cs typeface="Times New Roman"/>
            </a:endParaRPr>
          </a:p>
        </p:txBody>
      </p:sp>
    </p:spTree>
    <p:extLst>
      <p:ext uri="{BB962C8B-B14F-4D97-AF65-F5344CB8AC3E}">
        <p14:creationId xmlns:p14="http://schemas.microsoft.com/office/powerpoint/2010/main" val="31012997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90485"/>
            <a:ext cx="8229600" cy="3328408"/>
          </a:xfrm>
        </p:spPr>
        <p:txBody>
          <a:bodyPr>
            <a:normAutofit/>
          </a:bodyPr>
          <a:lstStyle/>
          <a:p>
            <a:r>
              <a:rPr lang="bn-IN" sz="4000" dirty="0">
                <a:latin typeface="Times New Roman"/>
                <a:cs typeface="Times New Roman"/>
              </a:rPr>
              <a:t>Each area has its own functioning designated by </a:t>
            </a:r>
            <a:r>
              <a:rPr lang="bn-IN" sz="4000" dirty="0">
                <a:solidFill>
                  <a:srgbClr val="FF0000"/>
                </a:solidFill>
                <a:latin typeface="Times New Roman"/>
                <a:cs typeface="Times New Roman"/>
              </a:rPr>
              <a:t>a</a:t>
            </a:r>
            <a:r>
              <a:rPr lang="bn-IN" sz="4000" dirty="0">
                <a:latin typeface="Times New Roman"/>
                <a:cs typeface="Times New Roman"/>
              </a:rPr>
              <a:t> &amp; </a:t>
            </a:r>
            <a:r>
              <a:rPr lang="bn-IN" sz="4000" dirty="0">
                <a:solidFill>
                  <a:srgbClr val="FF0000"/>
                </a:solidFill>
                <a:latin typeface="Times New Roman"/>
                <a:cs typeface="Times New Roman"/>
              </a:rPr>
              <a:t>b</a:t>
            </a:r>
            <a:r>
              <a:rPr lang="bn-IN" sz="4000" dirty="0">
                <a:latin typeface="Times New Roman"/>
                <a:cs typeface="Times New Roman"/>
              </a:rPr>
              <a:t> for the upper parts of the soul (spirit, mind/will), and </a:t>
            </a:r>
            <a:r>
              <a:rPr lang="bn-IN" sz="4000" dirty="0">
                <a:solidFill>
                  <a:srgbClr val="FF0000"/>
                </a:solidFill>
                <a:latin typeface="Times New Roman"/>
                <a:cs typeface="Times New Roman"/>
              </a:rPr>
              <a:t>1</a:t>
            </a:r>
            <a:r>
              <a:rPr lang="bn-IN" sz="4000" dirty="0">
                <a:latin typeface="Times New Roman"/>
                <a:cs typeface="Times New Roman"/>
              </a:rPr>
              <a:t>, </a:t>
            </a:r>
            <a:r>
              <a:rPr lang="bn-IN" sz="4000" dirty="0">
                <a:solidFill>
                  <a:srgbClr val="FF0000"/>
                </a:solidFill>
                <a:latin typeface="Times New Roman"/>
                <a:cs typeface="Times New Roman"/>
              </a:rPr>
              <a:t>2</a:t>
            </a:r>
            <a:r>
              <a:rPr lang="bn-IN" sz="4000" dirty="0">
                <a:latin typeface="Times New Roman"/>
                <a:cs typeface="Times New Roman"/>
              </a:rPr>
              <a:t>, </a:t>
            </a:r>
            <a:r>
              <a:rPr lang="bn-IN" sz="4000" dirty="0">
                <a:solidFill>
                  <a:srgbClr val="FF0000"/>
                </a:solidFill>
                <a:latin typeface="Times New Roman"/>
                <a:cs typeface="Times New Roman"/>
              </a:rPr>
              <a:t>3</a:t>
            </a:r>
            <a:r>
              <a:rPr lang="bn-IN" sz="4000" dirty="0">
                <a:latin typeface="Times New Roman"/>
                <a:cs typeface="Times New Roman"/>
              </a:rPr>
              <a:t> for the lower parts (soul &amp; body) :</a:t>
            </a:r>
            <a:endParaRPr lang="en-US" sz="4000" dirty="0">
              <a:latin typeface="Times New Roman"/>
              <a:cs typeface="Times New Roman"/>
            </a:endParaRPr>
          </a:p>
        </p:txBody>
      </p:sp>
    </p:spTree>
    <p:extLst>
      <p:ext uri="{BB962C8B-B14F-4D97-AF65-F5344CB8AC3E}">
        <p14:creationId xmlns:p14="http://schemas.microsoft.com/office/powerpoint/2010/main" val="38349735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Oval 25"/>
          <p:cNvSpPr/>
          <p:nvPr/>
        </p:nvSpPr>
        <p:spPr>
          <a:xfrm>
            <a:off x="4346206" y="3286207"/>
            <a:ext cx="306533" cy="304825"/>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bn-IN" dirty="0"/>
              <a:t>2</a:t>
            </a:r>
            <a:endParaRPr lang="en-US" dirty="0"/>
          </a:p>
        </p:txBody>
      </p:sp>
      <p:sp>
        <p:nvSpPr>
          <p:cNvPr id="2" name="Oval 1"/>
          <p:cNvSpPr/>
          <p:nvPr/>
        </p:nvSpPr>
        <p:spPr>
          <a:xfrm>
            <a:off x="5395334" y="3283744"/>
            <a:ext cx="306533" cy="304825"/>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just"/>
            <a:r>
              <a:rPr lang="bn-IN" dirty="0"/>
              <a:t>1</a:t>
            </a:r>
            <a:endParaRPr lang="en-US" dirty="0"/>
          </a:p>
        </p:txBody>
      </p:sp>
      <p:sp>
        <p:nvSpPr>
          <p:cNvPr id="4" name="Sun 3"/>
          <p:cNvSpPr/>
          <p:nvPr/>
        </p:nvSpPr>
        <p:spPr>
          <a:xfrm>
            <a:off x="1561520" y="3233215"/>
            <a:ext cx="551737" cy="458068"/>
          </a:xfrm>
          <a:prstGeom prst="sun">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Arc 4"/>
          <p:cNvSpPr/>
          <p:nvPr/>
        </p:nvSpPr>
        <p:spPr>
          <a:xfrm rot="10800000">
            <a:off x="1426183" y="2196655"/>
            <a:ext cx="4122418" cy="2488114"/>
          </a:xfrm>
          <a:prstGeom prst="arc">
            <a:avLst>
              <a:gd name="adj1" fmla="val 17739386"/>
              <a:gd name="adj2" fmla="val 3851600"/>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6" name="Arc 5"/>
          <p:cNvSpPr/>
          <p:nvPr/>
        </p:nvSpPr>
        <p:spPr>
          <a:xfrm rot="10800000" flipH="1" flipV="1">
            <a:off x="-1742611" y="2224123"/>
            <a:ext cx="4014569" cy="2460646"/>
          </a:xfrm>
          <a:prstGeom prst="arc">
            <a:avLst>
              <a:gd name="adj1" fmla="val 20057978"/>
              <a:gd name="adj2" fmla="val 1513481"/>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8" name="Straight Connector 7"/>
          <p:cNvCxnSpPr>
            <a:stCxn id="5" idx="2"/>
          </p:cNvCxnSpPr>
          <p:nvPr/>
        </p:nvCxnSpPr>
        <p:spPr>
          <a:xfrm flipV="1">
            <a:off x="2909906" y="1602154"/>
            <a:ext cx="2834402" cy="644325"/>
          </a:xfrm>
          <a:prstGeom prst="line">
            <a:avLst/>
          </a:prstGeom>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flipV="1">
            <a:off x="2906002" y="4636409"/>
            <a:ext cx="2834402" cy="644325"/>
          </a:xfrm>
          <a:prstGeom prst="line">
            <a:avLst/>
          </a:prstGeom>
        </p:spPr>
        <p:style>
          <a:lnRef idx="2">
            <a:schemeClr val="accent1"/>
          </a:lnRef>
          <a:fillRef idx="0">
            <a:schemeClr val="accent1"/>
          </a:fillRef>
          <a:effectRef idx="1">
            <a:schemeClr val="accent1"/>
          </a:effectRef>
          <a:fontRef idx="minor">
            <a:schemeClr val="tx1"/>
          </a:fontRef>
        </p:style>
      </p:cxnSp>
      <p:sp>
        <p:nvSpPr>
          <p:cNvPr id="13" name="Arc 12"/>
          <p:cNvSpPr/>
          <p:nvPr/>
        </p:nvSpPr>
        <p:spPr>
          <a:xfrm rot="10800000" flipH="1" flipV="1">
            <a:off x="2416728" y="1010715"/>
            <a:ext cx="4014569" cy="4874846"/>
          </a:xfrm>
          <a:prstGeom prst="arc">
            <a:avLst>
              <a:gd name="adj1" fmla="val 18333680"/>
              <a:gd name="adj2" fmla="val 3272353"/>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bn-IN" dirty="0"/>
          </a:p>
        </p:txBody>
      </p:sp>
      <p:sp>
        <p:nvSpPr>
          <p:cNvPr id="14" name="Arc 13"/>
          <p:cNvSpPr/>
          <p:nvPr/>
        </p:nvSpPr>
        <p:spPr>
          <a:xfrm rot="10800000" flipH="1" flipV="1">
            <a:off x="849784" y="1163115"/>
            <a:ext cx="4014569" cy="4874846"/>
          </a:xfrm>
          <a:prstGeom prst="arc">
            <a:avLst>
              <a:gd name="adj1" fmla="val 18663532"/>
              <a:gd name="adj2" fmla="val 2425085"/>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5" name="Arc 14"/>
          <p:cNvSpPr/>
          <p:nvPr/>
        </p:nvSpPr>
        <p:spPr>
          <a:xfrm rot="10800000" flipH="1" flipV="1">
            <a:off x="245929" y="1188518"/>
            <a:ext cx="4014569" cy="4874846"/>
          </a:xfrm>
          <a:prstGeom prst="arc">
            <a:avLst>
              <a:gd name="adj1" fmla="val 18888688"/>
              <a:gd name="adj2" fmla="val 2092896"/>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3" name="TextBox 2"/>
          <p:cNvSpPr txBox="1"/>
          <p:nvPr/>
        </p:nvSpPr>
        <p:spPr>
          <a:xfrm>
            <a:off x="371265" y="5240394"/>
            <a:ext cx="1689874" cy="738664"/>
          </a:xfrm>
          <a:prstGeom prst="rect">
            <a:avLst/>
          </a:prstGeom>
          <a:noFill/>
        </p:spPr>
        <p:txBody>
          <a:bodyPr wrap="square" rtlCol="0">
            <a:spAutoFit/>
          </a:bodyPr>
          <a:lstStyle/>
          <a:p>
            <a:r>
              <a:rPr lang="bn-IN" sz="1400" dirty="0">
                <a:solidFill>
                  <a:schemeClr val="tx2">
                    <a:lumMod val="60000"/>
                    <a:lumOff val="40000"/>
                  </a:schemeClr>
                </a:solidFill>
              </a:rPr>
              <a:t>God dwelling in the deepest part of our being</a:t>
            </a:r>
          </a:p>
        </p:txBody>
      </p:sp>
      <p:sp>
        <p:nvSpPr>
          <p:cNvPr id="18" name="TextBox 17"/>
          <p:cNvSpPr txBox="1"/>
          <p:nvPr/>
        </p:nvSpPr>
        <p:spPr>
          <a:xfrm>
            <a:off x="1561521" y="878108"/>
            <a:ext cx="1783465" cy="830997"/>
          </a:xfrm>
          <a:prstGeom prst="rect">
            <a:avLst/>
          </a:prstGeom>
          <a:noFill/>
        </p:spPr>
        <p:txBody>
          <a:bodyPr wrap="square" rtlCol="0">
            <a:spAutoFit/>
          </a:bodyPr>
          <a:lstStyle/>
          <a:p>
            <a:pPr algn="ctr"/>
            <a:r>
              <a:rPr lang="bn-IN" sz="1600" dirty="0">
                <a:solidFill>
                  <a:srgbClr val="FF0000"/>
                </a:solidFill>
                <a:latin typeface="Times New Roman"/>
                <a:cs typeface="Times New Roman"/>
              </a:rPr>
              <a:t>Upper part of the soul: active Mind &amp; Will.</a:t>
            </a:r>
          </a:p>
        </p:txBody>
      </p:sp>
      <p:sp>
        <p:nvSpPr>
          <p:cNvPr id="19" name="TextBox 18"/>
          <p:cNvSpPr txBox="1"/>
          <p:nvPr/>
        </p:nvSpPr>
        <p:spPr>
          <a:xfrm>
            <a:off x="4829668" y="291356"/>
            <a:ext cx="1746703" cy="338554"/>
          </a:xfrm>
          <a:prstGeom prst="rect">
            <a:avLst/>
          </a:prstGeom>
          <a:noFill/>
        </p:spPr>
        <p:txBody>
          <a:bodyPr wrap="square" rtlCol="0">
            <a:spAutoFit/>
          </a:bodyPr>
          <a:lstStyle/>
          <a:p>
            <a:r>
              <a:rPr lang="bn-IN" sz="1600" dirty="0">
                <a:solidFill>
                  <a:srgbClr val="FF0000"/>
                </a:solidFill>
                <a:latin typeface="Times New Roman"/>
                <a:cs typeface="Times New Roman"/>
              </a:rPr>
              <a:t>Our </a:t>
            </a:r>
            <a:r>
              <a:rPr lang="en-GB" sz="1600" dirty="0">
                <a:solidFill>
                  <a:srgbClr val="FF0000"/>
                </a:solidFill>
                <a:latin typeface="Times New Roman"/>
                <a:cs typeface="Times New Roman"/>
              </a:rPr>
              <a:t>E</a:t>
            </a:r>
            <a:r>
              <a:rPr lang="bn-IN" sz="1600" dirty="0">
                <a:solidFill>
                  <a:srgbClr val="FF0000"/>
                </a:solidFill>
                <a:latin typeface="Times New Roman"/>
                <a:cs typeface="Times New Roman"/>
              </a:rPr>
              <a:t>motions</a:t>
            </a:r>
          </a:p>
        </p:txBody>
      </p:sp>
      <p:sp>
        <p:nvSpPr>
          <p:cNvPr id="20" name="TextBox 19"/>
          <p:cNvSpPr txBox="1"/>
          <p:nvPr/>
        </p:nvSpPr>
        <p:spPr>
          <a:xfrm>
            <a:off x="6431297" y="122079"/>
            <a:ext cx="1574765" cy="338554"/>
          </a:xfrm>
          <a:prstGeom prst="rect">
            <a:avLst/>
          </a:prstGeom>
          <a:noFill/>
        </p:spPr>
        <p:txBody>
          <a:bodyPr wrap="square" rtlCol="0">
            <a:spAutoFit/>
          </a:bodyPr>
          <a:lstStyle/>
          <a:p>
            <a:pPr algn="ctr"/>
            <a:r>
              <a:rPr lang="bn-IN" sz="1600" dirty="0">
                <a:solidFill>
                  <a:srgbClr val="FF0000"/>
                </a:solidFill>
                <a:latin typeface="Times New Roman"/>
                <a:cs typeface="Times New Roman"/>
              </a:rPr>
              <a:t>Our </a:t>
            </a:r>
            <a:r>
              <a:rPr lang="en-GB" sz="1600" dirty="0">
                <a:solidFill>
                  <a:srgbClr val="FF0000"/>
                </a:solidFill>
                <a:latin typeface="Times New Roman"/>
                <a:cs typeface="Times New Roman"/>
              </a:rPr>
              <a:t>F</a:t>
            </a:r>
            <a:r>
              <a:rPr lang="bn-IN" sz="1600" dirty="0">
                <a:solidFill>
                  <a:srgbClr val="FF0000"/>
                </a:solidFill>
                <a:latin typeface="Times New Roman"/>
                <a:cs typeface="Times New Roman"/>
              </a:rPr>
              <a:t>ive </a:t>
            </a:r>
            <a:r>
              <a:rPr lang="en-GB" sz="1600" dirty="0">
                <a:solidFill>
                  <a:srgbClr val="FF0000"/>
                </a:solidFill>
                <a:latin typeface="Times New Roman"/>
                <a:cs typeface="Times New Roman"/>
              </a:rPr>
              <a:t>S</a:t>
            </a:r>
            <a:r>
              <a:rPr lang="bn-IN" sz="1600" dirty="0">
                <a:solidFill>
                  <a:srgbClr val="FF0000"/>
                </a:solidFill>
                <a:latin typeface="Times New Roman"/>
                <a:cs typeface="Times New Roman"/>
              </a:rPr>
              <a:t>enses</a:t>
            </a:r>
          </a:p>
        </p:txBody>
      </p:sp>
      <p:sp>
        <p:nvSpPr>
          <p:cNvPr id="21" name="TextBox 20"/>
          <p:cNvSpPr txBox="1"/>
          <p:nvPr/>
        </p:nvSpPr>
        <p:spPr>
          <a:xfrm>
            <a:off x="2988700" y="552711"/>
            <a:ext cx="1982411" cy="584776"/>
          </a:xfrm>
          <a:prstGeom prst="rect">
            <a:avLst/>
          </a:prstGeom>
          <a:noFill/>
        </p:spPr>
        <p:txBody>
          <a:bodyPr wrap="square" rtlCol="0">
            <a:spAutoFit/>
          </a:bodyPr>
          <a:lstStyle/>
          <a:p>
            <a:pPr algn="ctr"/>
            <a:r>
              <a:rPr lang="bn-IN" sz="1600" dirty="0">
                <a:solidFill>
                  <a:srgbClr val="FF0000"/>
                </a:solidFill>
                <a:latin typeface="Times New Roman"/>
                <a:cs typeface="Times New Roman"/>
              </a:rPr>
              <a:t>Inner </a:t>
            </a:r>
            <a:r>
              <a:rPr lang="en-GB" sz="1600" dirty="0">
                <a:solidFill>
                  <a:srgbClr val="FF0000"/>
                </a:solidFill>
                <a:latin typeface="Times New Roman"/>
                <a:cs typeface="Times New Roman"/>
              </a:rPr>
              <a:t>S</a:t>
            </a:r>
            <a:r>
              <a:rPr lang="bn-IN" sz="1600" dirty="0">
                <a:solidFill>
                  <a:srgbClr val="FF0000"/>
                </a:solidFill>
                <a:latin typeface="Times New Roman"/>
                <a:cs typeface="Times New Roman"/>
              </a:rPr>
              <a:t>enses,</a:t>
            </a:r>
          </a:p>
          <a:p>
            <a:pPr algn="ctr"/>
            <a:r>
              <a:rPr lang="bn-IN" sz="1600" dirty="0">
                <a:solidFill>
                  <a:srgbClr val="FF0000"/>
                </a:solidFill>
                <a:latin typeface="Times New Roman"/>
                <a:cs typeface="Times New Roman"/>
              </a:rPr>
              <a:t>Imagination</a:t>
            </a:r>
          </a:p>
        </p:txBody>
      </p:sp>
      <p:sp>
        <p:nvSpPr>
          <p:cNvPr id="23" name="TextBox 22"/>
          <p:cNvSpPr txBox="1"/>
          <p:nvPr/>
        </p:nvSpPr>
        <p:spPr>
          <a:xfrm rot="16200000">
            <a:off x="6247887" y="2963041"/>
            <a:ext cx="2870020" cy="646331"/>
          </a:xfrm>
          <a:prstGeom prst="rect">
            <a:avLst/>
          </a:prstGeom>
          <a:noFill/>
        </p:spPr>
        <p:txBody>
          <a:bodyPr wrap="square" rtlCol="0">
            <a:spAutoFit/>
          </a:bodyPr>
          <a:lstStyle/>
          <a:p>
            <a:r>
              <a:rPr lang="bn-IN" sz="3600" dirty="0">
                <a:solidFill>
                  <a:schemeClr val="accent6">
                    <a:lumMod val="50000"/>
                  </a:schemeClr>
                </a:solidFill>
              </a:rPr>
              <a:t>Outer world</a:t>
            </a:r>
          </a:p>
        </p:txBody>
      </p:sp>
      <p:sp>
        <p:nvSpPr>
          <p:cNvPr id="24" name="Arc 23"/>
          <p:cNvSpPr/>
          <p:nvPr/>
        </p:nvSpPr>
        <p:spPr>
          <a:xfrm rot="10800000" flipH="1" flipV="1">
            <a:off x="-366516" y="1194383"/>
            <a:ext cx="4014569" cy="4874846"/>
          </a:xfrm>
          <a:prstGeom prst="arc">
            <a:avLst>
              <a:gd name="adj1" fmla="val 19080729"/>
              <a:gd name="adj2" fmla="val 1910964"/>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9" name="Straight Arrow Connector 8"/>
          <p:cNvCxnSpPr>
            <a:stCxn id="3" idx="0"/>
          </p:cNvCxnSpPr>
          <p:nvPr/>
        </p:nvCxnSpPr>
        <p:spPr>
          <a:xfrm flipV="1">
            <a:off x="1216202" y="3503588"/>
            <a:ext cx="575219" cy="1736806"/>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25" name="Straight Arrow Connector 24"/>
          <p:cNvCxnSpPr>
            <a:stCxn id="18" idx="2"/>
          </p:cNvCxnSpPr>
          <p:nvPr/>
        </p:nvCxnSpPr>
        <p:spPr>
          <a:xfrm>
            <a:off x="2453254" y="1709105"/>
            <a:ext cx="452748" cy="1524110"/>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29" name="Straight Arrow Connector 28"/>
          <p:cNvCxnSpPr>
            <a:stCxn id="21" idx="2"/>
          </p:cNvCxnSpPr>
          <p:nvPr/>
        </p:nvCxnSpPr>
        <p:spPr>
          <a:xfrm flipH="1">
            <a:off x="3809772" y="1137487"/>
            <a:ext cx="170134" cy="1993845"/>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31" name="Straight Arrow Connector 30"/>
          <p:cNvCxnSpPr/>
          <p:nvPr/>
        </p:nvCxnSpPr>
        <p:spPr>
          <a:xfrm flipH="1">
            <a:off x="4598001" y="629910"/>
            <a:ext cx="860280" cy="2603305"/>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33" name="Straight Arrow Connector 32"/>
          <p:cNvCxnSpPr/>
          <p:nvPr/>
        </p:nvCxnSpPr>
        <p:spPr>
          <a:xfrm flipH="1">
            <a:off x="5548601" y="460633"/>
            <a:ext cx="1589249" cy="2772582"/>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40" name="Arc 39"/>
          <p:cNvSpPr/>
          <p:nvPr/>
        </p:nvSpPr>
        <p:spPr>
          <a:xfrm rot="10800000" flipH="1" flipV="1">
            <a:off x="-1574913" y="2013930"/>
            <a:ext cx="4014569" cy="2893096"/>
          </a:xfrm>
          <a:prstGeom prst="arc">
            <a:avLst>
              <a:gd name="adj1" fmla="val 19839954"/>
              <a:gd name="adj2" fmla="val 1720128"/>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50" name="TextBox 49"/>
          <p:cNvSpPr txBox="1"/>
          <p:nvPr/>
        </p:nvSpPr>
        <p:spPr>
          <a:xfrm>
            <a:off x="136513" y="1352210"/>
            <a:ext cx="1654908" cy="1077218"/>
          </a:xfrm>
          <a:prstGeom prst="rect">
            <a:avLst/>
          </a:prstGeom>
          <a:noFill/>
        </p:spPr>
        <p:txBody>
          <a:bodyPr wrap="square" rtlCol="0">
            <a:spAutoFit/>
          </a:bodyPr>
          <a:lstStyle/>
          <a:p>
            <a:pPr algn="ctr"/>
            <a:r>
              <a:rPr lang="bn-IN" sz="1600" dirty="0">
                <a:solidFill>
                  <a:srgbClr val="FF0000"/>
                </a:solidFill>
                <a:latin typeface="Times New Roman"/>
                <a:cs typeface="Times New Roman"/>
              </a:rPr>
              <a:t>Highest part of the Soul, i.e. the spirit. Passive Mind &amp; Will.</a:t>
            </a:r>
          </a:p>
        </p:txBody>
      </p:sp>
      <p:cxnSp>
        <p:nvCxnSpPr>
          <p:cNvPr id="55" name="Straight Arrow Connector 54"/>
          <p:cNvCxnSpPr/>
          <p:nvPr/>
        </p:nvCxnSpPr>
        <p:spPr>
          <a:xfrm>
            <a:off x="1052481" y="2675649"/>
            <a:ext cx="1219477" cy="368093"/>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30" name="Oval 29"/>
          <p:cNvSpPr/>
          <p:nvPr/>
        </p:nvSpPr>
        <p:spPr>
          <a:xfrm>
            <a:off x="3751776" y="3283744"/>
            <a:ext cx="306533" cy="304825"/>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bn-IN" dirty="0"/>
              <a:t>3</a:t>
            </a:r>
            <a:endParaRPr lang="en-US" dirty="0"/>
          </a:p>
        </p:txBody>
      </p:sp>
      <p:sp>
        <p:nvSpPr>
          <p:cNvPr id="32" name="Oval 31"/>
          <p:cNvSpPr/>
          <p:nvPr/>
        </p:nvSpPr>
        <p:spPr>
          <a:xfrm>
            <a:off x="2906002" y="3283744"/>
            <a:ext cx="306533" cy="304825"/>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bn-IN" dirty="0"/>
              <a:t>b</a:t>
            </a:r>
            <a:endParaRPr lang="en-US" dirty="0"/>
          </a:p>
        </p:txBody>
      </p:sp>
      <p:sp>
        <p:nvSpPr>
          <p:cNvPr id="34" name="Oval 33"/>
          <p:cNvSpPr/>
          <p:nvPr/>
        </p:nvSpPr>
        <p:spPr>
          <a:xfrm>
            <a:off x="2201460" y="3286207"/>
            <a:ext cx="306533" cy="304825"/>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bn-IN" dirty="0"/>
              <a:t>a</a:t>
            </a:r>
            <a:endParaRPr lang="en-US" dirty="0"/>
          </a:p>
        </p:txBody>
      </p:sp>
      <p:sp>
        <p:nvSpPr>
          <p:cNvPr id="36" name="TextBox 35"/>
          <p:cNvSpPr txBox="1"/>
          <p:nvPr/>
        </p:nvSpPr>
        <p:spPr>
          <a:xfrm>
            <a:off x="470748" y="5877451"/>
            <a:ext cx="8539144" cy="646331"/>
          </a:xfrm>
          <a:prstGeom prst="rect">
            <a:avLst/>
          </a:prstGeom>
          <a:noFill/>
        </p:spPr>
        <p:txBody>
          <a:bodyPr wrap="square" rtlCol="0">
            <a:spAutoFit/>
          </a:bodyPr>
          <a:lstStyle/>
          <a:p>
            <a:r>
              <a:rPr lang="en-US" sz="3600" dirty="0">
                <a:solidFill>
                  <a:schemeClr val="accent6">
                    <a:lumMod val="50000"/>
                  </a:schemeClr>
                </a:solidFill>
              </a:rPr>
              <a:t>E</a:t>
            </a:r>
            <a:r>
              <a:rPr lang="bn-IN" sz="3600" dirty="0">
                <a:solidFill>
                  <a:schemeClr val="accent6">
                    <a:lumMod val="50000"/>
                  </a:schemeClr>
                </a:solidFill>
              </a:rPr>
              <a:t>ach faculty produces acts: a, b,1, 2, 3</a:t>
            </a:r>
          </a:p>
        </p:txBody>
      </p:sp>
    </p:spTree>
    <p:extLst>
      <p:ext uri="{BB962C8B-B14F-4D97-AF65-F5344CB8AC3E}">
        <p14:creationId xmlns:p14="http://schemas.microsoft.com/office/powerpoint/2010/main" val="22375822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90485"/>
            <a:ext cx="8229600" cy="3328408"/>
          </a:xfrm>
        </p:spPr>
        <p:txBody>
          <a:bodyPr>
            <a:normAutofit/>
          </a:bodyPr>
          <a:lstStyle/>
          <a:p>
            <a:r>
              <a:rPr lang="bn-IN" sz="4000" dirty="0">
                <a:latin typeface="Times New Roman"/>
                <a:cs typeface="Times New Roman"/>
              </a:rPr>
              <a:t>As we can see in the following slide, the area of influence of the Old Man in us, designated by the red circle, goes roughly from the imagination to the five sense</a:t>
            </a:r>
            <a:r>
              <a:rPr lang="en-GB" sz="4000" dirty="0">
                <a:latin typeface="Times New Roman"/>
                <a:cs typeface="Times New Roman"/>
              </a:rPr>
              <a:t>s</a:t>
            </a:r>
            <a:r>
              <a:rPr lang="bn-IN" sz="4000" dirty="0">
                <a:latin typeface="Times New Roman"/>
                <a:cs typeface="Times New Roman"/>
              </a:rPr>
              <a:t>, through our emotions.</a:t>
            </a:r>
            <a:endParaRPr lang="en-US" sz="4000" dirty="0">
              <a:latin typeface="Times New Roman"/>
              <a:cs typeface="Times New Roman"/>
            </a:endParaRPr>
          </a:p>
        </p:txBody>
      </p:sp>
    </p:spTree>
    <p:extLst>
      <p:ext uri="{BB962C8B-B14F-4D97-AF65-F5344CB8AC3E}">
        <p14:creationId xmlns:p14="http://schemas.microsoft.com/office/powerpoint/2010/main" val="2784401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Oval 25"/>
          <p:cNvSpPr/>
          <p:nvPr/>
        </p:nvSpPr>
        <p:spPr>
          <a:xfrm>
            <a:off x="4346206" y="3286207"/>
            <a:ext cx="306533" cy="304825"/>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bn-IN" dirty="0"/>
              <a:t>2</a:t>
            </a:r>
            <a:endParaRPr lang="en-US" dirty="0"/>
          </a:p>
        </p:txBody>
      </p:sp>
      <p:sp>
        <p:nvSpPr>
          <p:cNvPr id="2" name="Oval 1"/>
          <p:cNvSpPr/>
          <p:nvPr/>
        </p:nvSpPr>
        <p:spPr>
          <a:xfrm>
            <a:off x="5395334" y="3283744"/>
            <a:ext cx="306533" cy="304825"/>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just"/>
            <a:r>
              <a:rPr lang="bn-IN" dirty="0"/>
              <a:t>1</a:t>
            </a:r>
            <a:endParaRPr lang="en-US" dirty="0"/>
          </a:p>
        </p:txBody>
      </p:sp>
      <p:sp>
        <p:nvSpPr>
          <p:cNvPr id="4" name="Sun 3"/>
          <p:cNvSpPr/>
          <p:nvPr/>
        </p:nvSpPr>
        <p:spPr>
          <a:xfrm>
            <a:off x="1561520" y="3233215"/>
            <a:ext cx="551737" cy="458068"/>
          </a:xfrm>
          <a:prstGeom prst="sun">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Arc 4"/>
          <p:cNvSpPr/>
          <p:nvPr/>
        </p:nvSpPr>
        <p:spPr>
          <a:xfrm rot="10800000">
            <a:off x="1426183" y="2196655"/>
            <a:ext cx="4122418" cy="2488114"/>
          </a:xfrm>
          <a:prstGeom prst="arc">
            <a:avLst>
              <a:gd name="adj1" fmla="val 17739386"/>
              <a:gd name="adj2" fmla="val 3851600"/>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6" name="Arc 5"/>
          <p:cNvSpPr/>
          <p:nvPr/>
        </p:nvSpPr>
        <p:spPr>
          <a:xfrm rot="10800000" flipH="1" flipV="1">
            <a:off x="-1742611" y="2224123"/>
            <a:ext cx="4014569" cy="2460646"/>
          </a:xfrm>
          <a:prstGeom prst="arc">
            <a:avLst>
              <a:gd name="adj1" fmla="val 20057978"/>
              <a:gd name="adj2" fmla="val 1513481"/>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8" name="Straight Connector 7"/>
          <p:cNvCxnSpPr>
            <a:stCxn id="5" idx="2"/>
          </p:cNvCxnSpPr>
          <p:nvPr/>
        </p:nvCxnSpPr>
        <p:spPr>
          <a:xfrm flipV="1">
            <a:off x="2909906" y="1602154"/>
            <a:ext cx="2834402" cy="644325"/>
          </a:xfrm>
          <a:prstGeom prst="line">
            <a:avLst/>
          </a:prstGeom>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flipV="1">
            <a:off x="2906002" y="4636409"/>
            <a:ext cx="2834402" cy="644325"/>
          </a:xfrm>
          <a:prstGeom prst="line">
            <a:avLst/>
          </a:prstGeom>
        </p:spPr>
        <p:style>
          <a:lnRef idx="2">
            <a:schemeClr val="accent1"/>
          </a:lnRef>
          <a:fillRef idx="0">
            <a:schemeClr val="accent1"/>
          </a:fillRef>
          <a:effectRef idx="1">
            <a:schemeClr val="accent1"/>
          </a:effectRef>
          <a:fontRef idx="minor">
            <a:schemeClr val="tx1"/>
          </a:fontRef>
        </p:style>
      </p:cxnSp>
      <p:sp>
        <p:nvSpPr>
          <p:cNvPr id="13" name="Arc 12"/>
          <p:cNvSpPr/>
          <p:nvPr/>
        </p:nvSpPr>
        <p:spPr>
          <a:xfrm rot="10800000" flipH="1" flipV="1">
            <a:off x="2416728" y="1010715"/>
            <a:ext cx="4014569" cy="4874846"/>
          </a:xfrm>
          <a:prstGeom prst="arc">
            <a:avLst>
              <a:gd name="adj1" fmla="val 18333680"/>
              <a:gd name="adj2" fmla="val 3272353"/>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bn-IN" dirty="0"/>
          </a:p>
        </p:txBody>
      </p:sp>
      <p:sp>
        <p:nvSpPr>
          <p:cNvPr id="14" name="Arc 13"/>
          <p:cNvSpPr/>
          <p:nvPr/>
        </p:nvSpPr>
        <p:spPr>
          <a:xfrm rot="10800000" flipH="1" flipV="1">
            <a:off x="849784" y="1163115"/>
            <a:ext cx="4014569" cy="4874846"/>
          </a:xfrm>
          <a:prstGeom prst="arc">
            <a:avLst>
              <a:gd name="adj1" fmla="val 18663532"/>
              <a:gd name="adj2" fmla="val 2425085"/>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5" name="Arc 14"/>
          <p:cNvSpPr/>
          <p:nvPr/>
        </p:nvSpPr>
        <p:spPr>
          <a:xfrm rot="10800000" flipH="1" flipV="1">
            <a:off x="245929" y="1188518"/>
            <a:ext cx="4014569" cy="4874846"/>
          </a:xfrm>
          <a:prstGeom prst="arc">
            <a:avLst>
              <a:gd name="adj1" fmla="val 18888688"/>
              <a:gd name="adj2" fmla="val 2092896"/>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3" name="TextBox 2"/>
          <p:cNvSpPr txBox="1"/>
          <p:nvPr/>
        </p:nvSpPr>
        <p:spPr>
          <a:xfrm>
            <a:off x="371265" y="5240394"/>
            <a:ext cx="1689874" cy="738664"/>
          </a:xfrm>
          <a:prstGeom prst="rect">
            <a:avLst/>
          </a:prstGeom>
          <a:noFill/>
        </p:spPr>
        <p:txBody>
          <a:bodyPr wrap="square" rtlCol="0">
            <a:spAutoFit/>
          </a:bodyPr>
          <a:lstStyle/>
          <a:p>
            <a:r>
              <a:rPr lang="bn-IN" sz="1400" dirty="0">
                <a:solidFill>
                  <a:schemeClr val="tx2">
                    <a:lumMod val="60000"/>
                    <a:lumOff val="40000"/>
                  </a:schemeClr>
                </a:solidFill>
              </a:rPr>
              <a:t>God dwelling in the deepest part of our being</a:t>
            </a:r>
          </a:p>
        </p:txBody>
      </p:sp>
      <p:sp>
        <p:nvSpPr>
          <p:cNvPr id="18" name="TextBox 17"/>
          <p:cNvSpPr txBox="1"/>
          <p:nvPr/>
        </p:nvSpPr>
        <p:spPr>
          <a:xfrm>
            <a:off x="1561521" y="878108"/>
            <a:ext cx="1783465" cy="830997"/>
          </a:xfrm>
          <a:prstGeom prst="rect">
            <a:avLst/>
          </a:prstGeom>
          <a:noFill/>
        </p:spPr>
        <p:txBody>
          <a:bodyPr wrap="square" rtlCol="0">
            <a:spAutoFit/>
          </a:bodyPr>
          <a:lstStyle/>
          <a:p>
            <a:pPr algn="ctr"/>
            <a:r>
              <a:rPr lang="bn-IN" sz="1600" dirty="0">
                <a:solidFill>
                  <a:srgbClr val="FF0000"/>
                </a:solidFill>
                <a:latin typeface="Times New Roman"/>
                <a:cs typeface="Times New Roman"/>
              </a:rPr>
              <a:t>Upper part of the soul: active Mind &amp; Will</a:t>
            </a:r>
          </a:p>
        </p:txBody>
      </p:sp>
      <p:sp>
        <p:nvSpPr>
          <p:cNvPr id="19" name="TextBox 18"/>
          <p:cNvSpPr txBox="1"/>
          <p:nvPr/>
        </p:nvSpPr>
        <p:spPr>
          <a:xfrm>
            <a:off x="4829668" y="291356"/>
            <a:ext cx="1746703" cy="338554"/>
          </a:xfrm>
          <a:prstGeom prst="rect">
            <a:avLst/>
          </a:prstGeom>
          <a:noFill/>
        </p:spPr>
        <p:txBody>
          <a:bodyPr wrap="square" rtlCol="0">
            <a:spAutoFit/>
          </a:bodyPr>
          <a:lstStyle/>
          <a:p>
            <a:r>
              <a:rPr lang="bn-IN" sz="1600" dirty="0">
                <a:solidFill>
                  <a:srgbClr val="FF0000"/>
                </a:solidFill>
                <a:latin typeface="Times New Roman"/>
                <a:cs typeface="Times New Roman"/>
              </a:rPr>
              <a:t>Our </a:t>
            </a:r>
            <a:r>
              <a:rPr lang="en-GB" sz="1600" dirty="0">
                <a:solidFill>
                  <a:srgbClr val="FF0000"/>
                </a:solidFill>
                <a:latin typeface="Times New Roman"/>
                <a:cs typeface="Times New Roman"/>
              </a:rPr>
              <a:t>E</a:t>
            </a:r>
            <a:r>
              <a:rPr lang="bn-IN" sz="1600" dirty="0">
                <a:solidFill>
                  <a:srgbClr val="FF0000"/>
                </a:solidFill>
                <a:latin typeface="Times New Roman"/>
                <a:cs typeface="Times New Roman"/>
              </a:rPr>
              <a:t>motions</a:t>
            </a:r>
          </a:p>
        </p:txBody>
      </p:sp>
      <p:sp>
        <p:nvSpPr>
          <p:cNvPr id="20" name="TextBox 19"/>
          <p:cNvSpPr txBox="1"/>
          <p:nvPr/>
        </p:nvSpPr>
        <p:spPr>
          <a:xfrm>
            <a:off x="6431297" y="122079"/>
            <a:ext cx="1574765" cy="338554"/>
          </a:xfrm>
          <a:prstGeom prst="rect">
            <a:avLst/>
          </a:prstGeom>
          <a:noFill/>
        </p:spPr>
        <p:txBody>
          <a:bodyPr wrap="square" rtlCol="0">
            <a:spAutoFit/>
          </a:bodyPr>
          <a:lstStyle/>
          <a:p>
            <a:pPr algn="ctr"/>
            <a:r>
              <a:rPr lang="bn-IN" sz="1600" dirty="0">
                <a:solidFill>
                  <a:srgbClr val="FF0000"/>
                </a:solidFill>
                <a:latin typeface="Times New Roman"/>
                <a:cs typeface="Times New Roman"/>
              </a:rPr>
              <a:t>Our </a:t>
            </a:r>
            <a:r>
              <a:rPr lang="en-GB" sz="1600" dirty="0">
                <a:solidFill>
                  <a:srgbClr val="FF0000"/>
                </a:solidFill>
                <a:latin typeface="Times New Roman"/>
                <a:cs typeface="Times New Roman"/>
              </a:rPr>
              <a:t>Fi</a:t>
            </a:r>
            <a:r>
              <a:rPr lang="bn-IN" sz="1600" dirty="0">
                <a:solidFill>
                  <a:srgbClr val="FF0000"/>
                </a:solidFill>
                <a:latin typeface="Times New Roman"/>
                <a:cs typeface="Times New Roman"/>
              </a:rPr>
              <a:t>ve </a:t>
            </a:r>
            <a:r>
              <a:rPr lang="en-GB" sz="1600" dirty="0">
                <a:solidFill>
                  <a:srgbClr val="FF0000"/>
                </a:solidFill>
                <a:latin typeface="Times New Roman"/>
                <a:cs typeface="Times New Roman"/>
              </a:rPr>
              <a:t>S</a:t>
            </a:r>
            <a:r>
              <a:rPr lang="bn-IN" sz="1600" dirty="0">
                <a:solidFill>
                  <a:srgbClr val="FF0000"/>
                </a:solidFill>
                <a:latin typeface="Times New Roman"/>
                <a:cs typeface="Times New Roman"/>
              </a:rPr>
              <a:t>enses</a:t>
            </a:r>
          </a:p>
        </p:txBody>
      </p:sp>
      <p:sp>
        <p:nvSpPr>
          <p:cNvPr id="21" name="TextBox 20"/>
          <p:cNvSpPr txBox="1"/>
          <p:nvPr/>
        </p:nvSpPr>
        <p:spPr>
          <a:xfrm>
            <a:off x="2988700" y="552711"/>
            <a:ext cx="1982411" cy="584776"/>
          </a:xfrm>
          <a:prstGeom prst="rect">
            <a:avLst/>
          </a:prstGeom>
          <a:noFill/>
        </p:spPr>
        <p:txBody>
          <a:bodyPr wrap="square" rtlCol="0">
            <a:spAutoFit/>
          </a:bodyPr>
          <a:lstStyle/>
          <a:p>
            <a:pPr algn="ctr"/>
            <a:r>
              <a:rPr lang="bn-IN" sz="1600" dirty="0">
                <a:solidFill>
                  <a:srgbClr val="FF0000"/>
                </a:solidFill>
                <a:latin typeface="Times New Roman"/>
                <a:cs typeface="Times New Roman"/>
              </a:rPr>
              <a:t>Inner </a:t>
            </a:r>
            <a:r>
              <a:rPr lang="en-GB" sz="1600" dirty="0">
                <a:solidFill>
                  <a:srgbClr val="FF0000"/>
                </a:solidFill>
                <a:latin typeface="Times New Roman"/>
                <a:cs typeface="Times New Roman"/>
              </a:rPr>
              <a:t>S</a:t>
            </a:r>
            <a:r>
              <a:rPr lang="bn-IN" sz="1600" dirty="0">
                <a:solidFill>
                  <a:srgbClr val="FF0000"/>
                </a:solidFill>
                <a:latin typeface="Times New Roman"/>
                <a:cs typeface="Times New Roman"/>
              </a:rPr>
              <a:t>enses,</a:t>
            </a:r>
          </a:p>
          <a:p>
            <a:pPr algn="ctr"/>
            <a:r>
              <a:rPr lang="bn-IN" sz="1600" dirty="0">
                <a:solidFill>
                  <a:srgbClr val="FF0000"/>
                </a:solidFill>
                <a:latin typeface="Times New Roman"/>
                <a:cs typeface="Times New Roman"/>
              </a:rPr>
              <a:t>Imagination</a:t>
            </a:r>
          </a:p>
        </p:txBody>
      </p:sp>
      <p:sp>
        <p:nvSpPr>
          <p:cNvPr id="23" name="TextBox 22"/>
          <p:cNvSpPr txBox="1"/>
          <p:nvPr/>
        </p:nvSpPr>
        <p:spPr>
          <a:xfrm rot="16200000">
            <a:off x="6247887" y="2963041"/>
            <a:ext cx="2870020" cy="646331"/>
          </a:xfrm>
          <a:prstGeom prst="rect">
            <a:avLst/>
          </a:prstGeom>
          <a:noFill/>
        </p:spPr>
        <p:txBody>
          <a:bodyPr wrap="square" rtlCol="0">
            <a:spAutoFit/>
          </a:bodyPr>
          <a:lstStyle/>
          <a:p>
            <a:r>
              <a:rPr lang="bn-IN" sz="3600" dirty="0">
                <a:solidFill>
                  <a:schemeClr val="accent6">
                    <a:lumMod val="50000"/>
                  </a:schemeClr>
                </a:solidFill>
              </a:rPr>
              <a:t>Outer world</a:t>
            </a:r>
          </a:p>
        </p:txBody>
      </p:sp>
      <p:sp>
        <p:nvSpPr>
          <p:cNvPr id="24" name="Arc 23"/>
          <p:cNvSpPr/>
          <p:nvPr/>
        </p:nvSpPr>
        <p:spPr>
          <a:xfrm rot="10800000" flipH="1" flipV="1">
            <a:off x="-366516" y="1194383"/>
            <a:ext cx="4014569" cy="4874846"/>
          </a:xfrm>
          <a:prstGeom prst="arc">
            <a:avLst>
              <a:gd name="adj1" fmla="val 19080729"/>
              <a:gd name="adj2" fmla="val 1910964"/>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9" name="Straight Arrow Connector 8"/>
          <p:cNvCxnSpPr>
            <a:stCxn id="3" idx="0"/>
          </p:cNvCxnSpPr>
          <p:nvPr/>
        </p:nvCxnSpPr>
        <p:spPr>
          <a:xfrm flipV="1">
            <a:off x="1216202" y="3503588"/>
            <a:ext cx="575219" cy="1736806"/>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25" name="Straight Arrow Connector 24"/>
          <p:cNvCxnSpPr>
            <a:stCxn id="18" idx="2"/>
          </p:cNvCxnSpPr>
          <p:nvPr/>
        </p:nvCxnSpPr>
        <p:spPr>
          <a:xfrm>
            <a:off x="2453254" y="1709105"/>
            <a:ext cx="452748" cy="1524110"/>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29" name="Straight Arrow Connector 28"/>
          <p:cNvCxnSpPr>
            <a:stCxn id="21" idx="2"/>
          </p:cNvCxnSpPr>
          <p:nvPr/>
        </p:nvCxnSpPr>
        <p:spPr>
          <a:xfrm flipH="1">
            <a:off x="3809772" y="1137487"/>
            <a:ext cx="170134" cy="1993845"/>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31" name="Straight Arrow Connector 30"/>
          <p:cNvCxnSpPr/>
          <p:nvPr/>
        </p:nvCxnSpPr>
        <p:spPr>
          <a:xfrm flipH="1">
            <a:off x="4598001" y="629910"/>
            <a:ext cx="860280" cy="2603305"/>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33" name="Straight Arrow Connector 32"/>
          <p:cNvCxnSpPr/>
          <p:nvPr/>
        </p:nvCxnSpPr>
        <p:spPr>
          <a:xfrm flipH="1">
            <a:off x="5548601" y="460633"/>
            <a:ext cx="1589249" cy="2772582"/>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40" name="Arc 39"/>
          <p:cNvSpPr/>
          <p:nvPr/>
        </p:nvSpPr>
        <p:spPr>
          <a:xfrm rot="10800000" flipH="1" flipV="1">
            <a:off x="-1574913" y="2013930"/>
            <a:ext cx="4014569" cy="2893096"/>
          </a:xfrm>
          <a:prstGeom prst="arc">
            <a:avLst>
              <a:gd name="adj1" fmla="val 19839954"/>
              <a:gd name="adj2" fmla="val 1720128"/>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50" name="TextBox 49"/>
          <p:cNvSpPr txBox="1"/>
          <p:nvPr/>
        </p:nvSpPr>
        <p:spPr>
          <a:xfrm>
            <a:off x="136513" y="1352210"/>
            <a:ext cx="1654908" cy="1077218"/>
          </a:xfrm>
          <a:prstGeom prst="rect">
            <a:avLst/>
          </a:prstGeom>
          <a:noFill/>
        </p:spPr>
        <p:txBody>
          <a:bodyPr wrap="square" rtlCol="0">
            <a:spAutoFit/>
          </a:bodyPr>
          <a:lstStyle/>
          <a:p>
            <a:pPr algn="ctr"/>
            <a:r>
              <a:rPr lang="bn-IN" sz="1600" dirty="0">
                <a:solidFill>
                  <a:srgbClr val="FF0000"/>
                </a:solidFill>
                <a:latin typeface="Times New Roman"/>
                <a:cs typeface="Times New Roman"/>
              </a:rPr>
              <a:t>Highest part of the Soul, i.e. the spirit. Passive Mind &amp; Will</a:t>
            </a:r>
          </a:p>
        </p:txBody>
      </p:sp>
      <p:cxnSp>
        <p:nvCxnSpPr>
          <p:cNvPr id="55" name="Straight Arrow Connector 54"/>
          <p:cNvCxnSpPr/>
          <p:nvPr/>
        </p:nvCxnSpPr>
        <p:spPr>
          <a:xfrm>
            <a:off x="1052481" y="2675649"/>
            <a:ext cx="1219477" cy="368093"/>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30" name="Oval 29"/>
          <p:cNvSpPr/>
          <p:nvPr/>
        </p:nvSpPr>
        <p:spPr>
          <a:xfrm>
            <a:off x="3751776" y="3283744"/>
            <a:ext cx="306533" cy="304825"/>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bn-IN" dirty="0"/>
              <a:t>3</a:t>
            </a:r>
            <a:endParaRPr lang="en-US" dirty="0"/>
          </a:p>
        </p:txBody>
      </p:sp>
      <p:sp>
        <p:nvSpPr>
          <p:cNvPr id="32" name="Oval 31"/>
          <p:cNvSpPr/>
          <p:nvPr/>
        </p:nvSpPr>
        <p:spPr>
          <a:xfrm>
            <a:off x="2906002" y="3283744"/>
            <a:ext cx="306533" cy="304825"/>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bn-IN" dirty="0"/>
              <a:t>b</a:t>
            </a:r>
            <a:endParaRPr lang="en-US" dirty="0"/>
          </a:p>
        </p:txBody>
      </p:sp>
      <p:sp>
        <p:nvSpPr>
          <p:cNvPr id="34" name="Oval 33"/>
          <p:cNvSpPr/>
          <p:nvPr/>
        </p:nvSpPr>
        <p:spPr>
          <a:xfrm>
            <a:off x="2201460" y="3286207"/>
            <a:ext cx="306533" cy="304825"/>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bn-IN" dirty="0"/>
              <a:t>a</a:t>
            </a:r>
            <a:endParaRPr lang="en-US" dirty="0"/>
          </a:p>
        </p:txBody>
      </p:sp>
      <p:sp>
        <p:nvSpPr>
          <p:cNvPr id="35" name="Block Arc 34"/>
          <p:cNvSpPr/>
          <p:nvPr/>
        </p:nvSpPr>
        <p:spPr>
          <a:xfrm>
            <a:off x="3404070" y="1148011"/>
            <a:ext cx="5102232" cy="4711153"/>
          </a:xfrm>
          <a:prstGeom prst="blockArc">
            <a:avLst>
              <a:gd name="adj1" fmla="val 10800000"/>
              <a:gd name="adj2" fmla="val 10800000"/>
              <a:gd name="adj3" fmla="val 0"/>
            </a:avLst>
          </a:prstGeom>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36" name="TextBox 35"/>
          <p:cNvSpPr txBox="1"/>
          <p:nvPr/>
        </p:nvSpPr>
        <p:spPr>
          <a:xfrm>
            <a:off x="1426182" y="5746063"/>
            <a:ext cx="6702641" cy="646331"/>
          </a:xfrm>
          <a:prstGeom prst="rect">
            <a:avLst/>
          </a:prstGeom>
          <a:noFill/>
        </p:spPr>
        <p:txBody>
          <a:bodyPr wrap="square" rtlCol="0">
            <a:spAutoFit/>
          </a:bodyPr>
          <a:lstStyle/>
          <a:p>
            <a:r>
              <a:rPr lang="bn-IN" sz="3600" dirty="0">
                <a:solidFill>
                  <a:schemeClr val="accent6">
                    <a:lumMod val="50000"/>
                  </a:schemeClr>
                </a:solidFill>
              </a:rPr>
              <a:t>The Old Man area of influence</a:t>
            </a:r>
          </a:p>
        </p:txBody>
      </p:sp>
    </p:spTree>
    <p:extLst>
      <p:ext uri="{BB962C8B-B14F-4D97-AF65-F5344CB8AC3E}">
        <p14:creationId xmlns:p14="http://schemas.microsoft.com/office/powerpoint/2010/main" val="32357482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90485"/>
            <a:ext cx="8229600" cy="3915116"/>
          </a:xfrm>
        </p:spPr>
        <p:txBody>
          <a:bodyPr>
            <a:normAutofit fontScale="90000"/>
          </a:bodyPr>
          <a:lstStyle/>
          <a:p>
            <a:r>
              <a:rPr lang="bn-IN" sz="4000" dirty="0">
                <a:latin typeface="Times New Roman"/>
                <a:cs typeface="Times New Roman"/>
              </a:rPr>
              <a:t>In themselves and by themselves these faculties are not evil.</a:t>
            </a:r>
            <a:br>
              <a:rPr lang="bn-IN" sz="4000" dirty="0">
                <a:latin typeface="Times New Roman"/>
                <a:cs typeface="Times New Roman"/>
              </a:rPr>
            </a:br>
            <a:r>
              <a:rPr lang="bn-IN" sz="4000" dirty="0">
                <a:latin typeface="Times New Roman"/>
                <a:cs typeface="Times New Roman"/>
              </a:rPr>
              <a:t/>
            </a:r>
            <a:br>
              <a:rPr lang="bn-IN" sz="4000" dirty="0">
                <a:latin typeface="Times New Roman"/>
                <a:cs typeface="Times New Roman"/>
              </a:rPr>
            </a:br>
            <a:r>
              <a:rPr lang="bn-IN" sz="4000" dirty="0">
                <a:latin typeface="Times New Roman"/>
                <a:cs typeface="Times New Roman"/>
              </a:rPr>
              <a:t>On the contrary, they are all created by God and good.</a:t>
            </a:r>
            <a:br>
              <a:rPr lang="bn-IN" sz="4000" dirty="0">
                <a:latin typeface="Times New Roman"/>
                <a:cs typeface="Times New Roman"/>
              </a:rPr>
            </a:br>
            <a:r>
              <a:rPr lang="bn-IN" sz="4000" dirty="0">
                <a:latin typeface="Times New Roman"/>
                <a:cs typeface="Times New Roman"/>
              </a:rPr>
              <a:t/>
            </a:r>
            <a:br>
              <a:rPr lang="bn-IN" sz="4000" dirty="0">
                <a:latin typeface="Times New Roman"/>
                <a:cs typeface="Times New Roman"/>
              </a:rPr>
            </a:br>
            <a:r>
              <a:rPr lang="en-US" sz="4000" dirty="0">
                <a:latin typeface="Times New Roman"/>
                <a:cs typeface="Times New Roman"/>
              </a:rPr>
              <a:t>I</a:t>
            </a:r>
            <a:r>
              <a:rPr lang="bn-IN" sz="4000" dirty="0">
                <a:latin typeface="Times New Roman"/>
                <a:cs typeface="Times New Roman"/>
              </a:rPr>
              <a:t>t is their functioning that can be good or bad.</a:t>
            </a:r>
            <a:endParaRPr lang="en-US" sz="4000" dirty="0">
              <a:latin typeface="Times New Roman"/>
              <a:cs typeface="Times New Roman"/>
            </a:endParaRPr>
          </a:p>
        </p:txBody>
      </p:sp>
    </p:spTree>
    <p:extLst>
      <p:ext uri="{BB962C8B-B14F-4D97-AF65-F5344CB8AC3E}">
        <p14:creationId xmlns:p14="http://schemas.microsoft.com/office/powerpoint/2010/main" val="2993028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90485"/>
            <a:ext cx="8229600" cy="3328408"/>
          </a:xfrm>
        </p:spPr>
        <p:txBody>
          <a:bodyPr>
            <a:normAutofit fontScale="90000"/>
          </a:bodyPr>
          <a:lstStyle/>
          <a:p>
            <a:r>
              <a:rPr lang="bn-IN" sz="4000" dirty="0">
                <a:latin typeface="Times New Roman"/>
                <a:cs typeface="Times New Roman"/>
              </a:rPr>
              <a:t>If their functioning idolises a created object, and draws the upper part (spirit, mind/will) to become </a:t>
            </a:r>
            <a:r>
              <a:rPr lang="en-GB" sz="4000" dirty="0">
                <a:latin typeface="Times New Roman"/>
                <a:cs typeface="Times New Roman"/>
              </a:rPr>
              <a:t>en</a:t>
            </a:r>
            <a:r>
              <a:rPr lang="bn-IN" sz="4000" dirty="0">
                <a:latin typeface="Times New Roman"/>
                <a:cs typeface="Times New Roman"/>
              </a:rPr>
              <a:t>slave</a:t>
            </a:r>
            <a:r>
              <a:rPr lang="en-GB" sz="4000" dirty="0">
                <a:latin typeface="Times New Roman"/>
                <a:cs typeface="Times New Roman"/>
              </a:rPr>
              <a:t>d by</a:t>
            </a:r>
            <a:r>
              <a:rPr lang="bn-IN" sz="4000" dirty="0">
                <a:latin typeface="Times New Roman"/>
                <a:cs typeface="Times New Roman"/>
              </a:rPr>
              <a:t> this created object, we are </a:t>
            </a:r>
            <a:r>
              <a:rPr lang="en-GB" sz="4000" dirty="0">
                <a:latin typeface="Times New Roman"/>
                <a:cs typeface="Times New Roman"/>
              </a:rPr>
              <a:t>con</a:t>
            </a:r>
            <a:r>
              <a:rPr lang="bn-IN" sz="4000" dirty="0">
                <a:latin typeface="Times New Roman"/>
                <a:cs typeface="Times New Roman"/>
              </a:rPr>
              <a:t>front</a:t>
            </a:r>
            <a:r>
              <a:rPr lang="en-GB" sz="4000" dirty="0">
                <a:latin typeface="Times New Roman"/>
                <a:cs typeface="Times New Roman"/>
              </a:rPr>
              <a:t>ed here</a:t>
            </a:r>
            <a:r>
              <a:rPr lang="bn-IN" sz="4000" dirty="0">
                <a:latin typeface="Times New Roman"/>
                <a:cs typeface="Times New Roman"/>
              </a:rPr>
              <a:t> </a:t>
            </a:r>
            <a:r>
              <a:rPr lang="en-GB" sz="4000" dirty="0">
                <a:latin typeface="Times New Roman"/>
                <a:cs typeface="Times New Roman"/>
              </a:rPr>
              <a:t>by</a:t>
            </a:r>
            <a:r>
              <a:rPr lang="bn-IN" sz="4000" dirty="0">
                <a:latin typeface="Times New Roman"/>
                <a:cs typeface="Times New Roman"/>
              </a:rPr>
              <a:t> what St. Paul calls the Old Man</a:t>
            </a:r>
            <a:r>
              <a:rPr lang="en-GB" sz="4000" dirty="0">
                <a:latin typeface="Times New Roman"/>
                <a:cs typeface="Times New Roman"/>
              </a:rPr>
              <a:t>’s</a:t>
            </a:r>
            <a:r>
              <a:rPr lang="bn-IN" sz="4000" dirty="0">
                <a:latin typeface="Times New Roman"/>
                <a:cs typeface="Times New Roman"/>
              </a:rPr>
              <a:t> behaviour.</a:t>
            </a:r>
            <a:endParaRPr lang="en-US" sz="4000" dirty="0">
              <a:latin typeface="Times New Roman"/>
              <a:cs typeface="Times New Roman"/>
            </a:endParaRPr>
          </a:p>
        </p:txBody>
      </p:sp>
    </p:spTree>
    <p:extLst>
      <p:ext uri="{BB962C8B-B14F-4D97-AF65-F5344CB8AC3E}">
        <p14:creationId xmlns:p14="http://schemas.microsoft.com/office/powerpoint/2010/main" val="35008742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Oval 25"/>
          <p:cNvSpPr/>
          <p:nvPr/>
        </p:nvSpPr>
        <p:spPr>
          <a:xfrm>
            <a:off x="4346206" y="3286207"/>
            <a:ext cx="306533" cy="304825"/>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bn-IN" dirty="0"/>
              <a:t>2</a:t>
            </a:r>
            <a:endParaRPr lang="en-US" dirty="0"/>
          </a:p>
        </p:txBody>
      </p:sp>
      <p:sp>
        <p:nvSpPr>
          <p:cNvPr id="2" name="Oval 1"/>
          <p:cNvSpPr/>
          <p:nvPr/>
        </p:nvSpPr>
        <p:spPr>
          <a:xfrm>
            <a:off x="5395334" y="3283744"/>
            <a:ext cx="306533" cy="304825"/>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just"/>
            <a:r>
              <a:rPr lang="bn-IN" dirty="0"/>
              <a:t>1</a:t>
            </a:r>
            <a:endParaRPr lang="en-US" dirty="0"/>
          </a:p>
        </p:txBody>
      </p:sp>
      <p:sp>
        <p:nvSpPr>
          <p:cNvPr id="4" name="Sun 3"/>
          <p:cNvSpPr/>
          <p:nvPr/>
        </p:nvSpPr>
        <p:spPr>
          <a:xfrm>
            <a:off x="1561520" y="3233215"/>
            <a:ext cx="551737" cy="458068"/>
          </a:xfrm>
          <a:prstGeom prst="sun">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Arc 4"/>
          <p:cNvSpPr/>
          <p:nvPr/>
        </p:nvSpPr>
        <p:spPr>
          <a:xfrm rot="10800000">
            <a:off x="1426183" y="2196655"/>
            <a:ext cx="4122418" cy="2488114"/>
          </a:xfrm>
          <a:prstGeom prst="arc">
            <a:avLst>
              <a:gd name="adj1" fmla="val 17739386"/>
              <a:gd name="adj2" fmla="val 3851600"/>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6" name="Arc 5"/>
          <p:cNvSpPr/>
          <p:nvPr/>
        </p:nvSpPr>
        <p:spPr>
          <a:xfrm rot="10800000" flipH="1" flipV="1">
            <a:off x="-1742611" y="2224123"/>
            <a:ext cx="4014569" cy="2460646"/>
          </a:xfrm>
          <a:prstGeom prst="arc">
            <a:avLst>
              <a:gd name="adj1" fmla="val 20057978"/>
              <a:gd name="adj2" fmla="val 1513481"/>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8" name="Straight Connector 7"/>
          <p:cNvCxnSpPr>
            <a:stCxn id="5" idx="2"/>
          </p:cNvCxnSpPr>
          <p:nvPr/>
        </p:nvCxnSpPr>
        <p:spPr>
          <a:xfrm flipV="1">
            <a:off x="2909906" y="1602154"/>
            <a:ext cx="2834402" cy="644325"/>
          </a:xfrm>
          <a:prstGeom prst="line">
            <a:avLst/>
          </a:prstGeom>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flipV="1">
            <a:off x="2906002" y="4636409"/>
            <a:ext cx="2834402" cy="644325"/>
          </a:xfrm>
          <a:prstGeom prst="line">
            <a:avLst/>
          </a:prstGeom>
        </p:spPr>
        <p:style>
          <a:lnRef idx="2">
            <a:schemeClr val="accent1"/>
          </a:lnRef>
          <a:fillRef idx="0">
            <a:schemeClr val="accent1"/>
          </a:fillRef>
          <a:effectRef idx="1">
            <a:schemeClr val="accent1"/>
          </a:effectRef>
          <a:fontRef idx="minor">
            <a:schemeClr val="tx1"/>
          </a:fontRef>
        </p:style>
      </p:cxnSp>
      <p:sp>
        <p:nvSpPr>
          <p:cNvPr id="13" name="Arc 12"/>
          <p:cNvSpPr/>
          <p:nvPr/>
        </p:nvSpPr>
        <p:spPr>
          <a:xfrm rot="10800000" flipH="1" flipV="1">
            <a:off x="2416728" y="1010715"/>
            <a:ext cx="4014569" cy="4874846"/>
          </a:xfrm>
          <a:prstGeom prst="arc">
            <a:avLst>
              <a:gd name="adj1" fmla="val 18333680"/>
              <a:gd name="adj2" fmla="val 3272353"/>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bn-IN" dirty="0"/>
          </a:p>
        </p:txBody>
      </p:sp>
      <p:sp>
        <p:nvSpPr>
          <p:cNvPr id="14" name="Arc 13"/>
          <p:cNvSpPr/>
          <p:nvPr/>
        </p:nvSpPr>
        <p:spPr>
          <a:xfrm rot="10800000" flipH="1" flipV="1">
            <a:off x="849784" y="1163115"/>
            <a:ext cx="4014569" cy="4874846"/>
          </a:xfrm>
          <a:prstGeom prst="arc">
            <a:avLst>
              <a:gd name="adj1" fmla="val 18663532"/>
              <a:gd name="adj2" fmla="val 2425085"/>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5" name="Arc 14"/>
          <p:cNvSpPr/>
          <p:nvPr/>
        </p:nvSpPr>
        <p:spPr>
          <a:xfrm rot="10800000" flipH="1" flipV="1">
            <a:off x="245929" y="1188518"/>
            <a:ext cx="4014569" cy="4874846"/>
          </a:xfrm>
          <a:prstGeom prst="arc">
            <a:avLst>
              <a:gd name="adj1" fmla="val 18888688"/>
              <a:gd name="adj2" fmla="val 2092896"/>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8" name="TextBox 17"/>
          <p:cNvSpPr txBox="1"/>
          <p:nvPr/>
        </p:nvSpPr>
        <p:spPr>
          <a:xfrm>
            <a:off x="245928" y="288529"/>
            <a:ext cx="1783465" cy="584776"/>
          </a:xfrm>
          <a:prstGeom prst="rect">
            <a:avLst/>
          </a:prstGeom>
          <a:noFill/>
        </p:spPr>
        <p:txBody>
          <a:bodyPr wrap="square" rtlCol="0">
            <a:spAutoFit/>
          </a:bodyPr>
          <a:lstStyle/>
          <a:p>
            <a:pPr algn="ctr"/>
            <a:r>
              <a:rPr lang="bn-IN" sz="1600" dirty="0">
                <a:solidFill>
                  <a:srgbClr val="FF0000"/>
                </a:solidFill>
                <a:latin typeface="Times New Roman"/>
                <a:cs typeface="Times New Roman"/>
              </a:rPr>
              <a:t>Upper part of the soul: active &amp; Will</a:t>
            </a:r>
          </a:p>
        </p:txBody>
      </p:sp>
      <p:sp>
        <p:nvSpPr>
          <p:cNvPr id="19" name="TextBox 18"/>
          <p:cNvSpPr txBox="1"/>
          <p:nvPr/>
        </p:nvSpPr>
        <p:spPr>
          <a:xfrm>
            <a:off x="4829668" y="576030"/>
            <a:ext cx="1746703" cy="338554"/>
          </a:xfrm>
          <a:prstGeom prst="rect">
            <a:avLst/>
          </a:prstGeom>
          <a:noFill/>
        </p:spPr>
        <p:txBody>
          <a:bodyPr wrap="square" rtlCol="0">
            <a:spAutoFit/>
          </a:bodyPr>
          <a:lstStyle/>
          <a:p>
            <a:r>
              <a:rPr lang="bn-IN" sz="1600" dirty="0">
                <a:solidFill>
                  <a:srgbClr val="FF0000"/>
                </a:solidFill>
                <a:latin typeface="Times New Roman"/>
                <a:cs typeface="Times New Roman"/>
              </a:rPr>
              <a:t>Our </a:t>
            </a:r>
            <a:r>
              <a:rPr lang="en-GB" sz="1600" dirty="0">
                <a:solidFill>
                  <a:srgbClr val="FF0000"/>
                </a:solidFill>
                <a:latin typeface="Times New Roman"/>
                <a:cs typeface="Times New Roman"/>
              </a:rPr>
              <a:t>E</a:t>
            </a:r>
            <a:r>
              <a:rPr lang="bn-IN" sz="1600" dirty="0">
                <a:solidFill>
                  <a:srgbClr val="FF0000"/>
                </a:solidFill>
                <a:latin typeface="Times New Roman"/>
                <a:cs typeface="Times New Roman"/>
              </a:rPr>
              <a:t>motions</a:t>
            </a:r>
          </a:p>
        </p:txBody>
      </p:sp>
      <p:sp>
        <p:nvSpPr>
          <p:cNvPr id="20" name="TextBox 19"/>
          <p:cNvSpPr txBox="1"/>
          <p:nvPr/>
        </p:nvSpPr>
        <p:spPr>
          <a:xfrm>
            <a:off x="6576371" y="552711"/>
            <a:ext cx="1574765" cy="338554"/>
          </a:xfrm>
          <a:prstGeom prst="rect">
            <a:avLst/>
          </a:prstGeom>
          <a:noFill/>
        </p:spPr>
        <p:txBody>
          <a:bodyPr wrap="square" rtlCol="0">
            <a:spAutoFit/>
          </a:bodyPr>
          <a:lstStyle/>
          <a:p>
            <a:pPr algn="ctr"/>
            <a:r>
              <a:rPr lang="bn-IN" sz="1600" dirty="0">
                <a:solidFill>
                  <a:srgbClr val="FF0000"/>
                </a:solidFill>
                <a:latin typeface="Times New Roman"/>
                <a:cs typeface="Times New Roman"/>
              </a:rPr>
              <a:t>Our </a:t>
            </a:r>
            <a:r>
              <a:rPr lang="en-GB" sz="1600" dirty="0">
                <a:solidFill>
                  <a:srgbClr val="FF0000"/>
                </a:solidFill>
                <a:latin typeface="Times New Roman"/>
                <a:cs typeface="Times New Roman"/>
              </a:rPr>
              <a:t>F</a:t>
            </a:r>
            <a:r>
              <a:rPr lang="bn-IN" sz="1600" dirty="0">
                <a:solidFill>
                  <a:srgbClr val="FF0000"/>
                </a:solidFill>
                <a:latin typeface="Times New Roman"/>
                <a:cs typeface="Times New Roman"/>
              </a:rPr>
              <a:t>ive </a:t>
            </a:r>
            <a:r>
              <a:rPr lang="en-GB" sz="1600" dirty="0">
                <a:solidFill>
                  <a:srgbClr val="FF0000"/>
                </a:solidFill>
                <a:latin typeface="Times New Roman"/>
                <a:cs typeface="Times New Roman"/>
              </a:rPr>
              <a:t>S</a:t>
            </a:r>
            <a:r>
              <a:rPr lang="bn-IN" sz="1600" dirty="0">
                <a:solidFill>
                  <a:srgbClr val="FF0000"/>
                </a:solidFill>
                <a:latin typeface="Times New Roman"/>
                <a:cs typeface="Times New Roman"/>
              </a:rPr>
              <a:t>enses</a:t>
            </a:r>
          </a:p>
        </p:txBody>
      </p:sp>
      <p:sp>
        <p:nvSpPr>
          <p:cNvPr id="21" name="TextBox 20"/>
          <p:cNvSpPr txBox="1"/>
          <p:nvPr/>
        </p:nvSpPr>
        <p:spPr>
          <a:xfrm>
            <a:off x="2988700" y="552711"/>
            <a:ext cx="1982411" cy="584776"/>
          </a:xfrm>
          <a:prstGeom prst="rect">
            <a:avLst/>
          </a:prstGeom>
          <a:noFill/>
        </p:spPr>
        <p:txBody>
          <a:bodyPr wrap="square" rtlCol="0">
            <a:spAutoFit/>
          </a:bodyPr>
          <a:lstStyle/>
          <a:p>
            <a:pPr algn="ctr"/>
            <a:r>
              <a:rPr lang="bn-IN" sz="1600" dirty="0">
                <a:solidFill>
                  <a:srgbClr val="FF0000"/>
                </a:solidFill>
                <a:latin typeface="Times New Roman"/>
                <a:cs typeface="Times New Roman"/>
              </a:rPr>
              <a:t>Inner </a:t>
            </a:r>
            <a:r>
              <a:rPr lang="en-GB" sz="1600" dirty="0">
                <a:solidFill>
                  <a:srgbClr val="FF0000"/>
                </a:solidFill>
                <a:latin typeface="Times New Roman"/>
                <a:cs typeface="Times New Roman"/>
              </a:rPr>
              <a:t>S</a:t>
            </a:r>
            <a:r>
              <a:rPr lang="bn-IN" sz="1600" dirty="0">
                <a:solidFill>
                  <a:srgbClr val="FF0000"/>
                </a:solidFill>
                <a:latin typeface="Times New Roman"/>
                <a:cs typeface="Times New Roman"/>
              </a:rPr>
              <a:t>enses,</a:t>
            </a:r>
          </a:p>
          <a:p>
            <a:pPr algn="ctr"/>
            <a:r>
              <a:rPr lang="bn-IN" sz="1600" dirty="0">
                <a:solidFill>
                  <a:srgbClr val="FF0000"/>
                </a:solidFill>
                <a:latin typeface="Times New Roman"/>
                <a:cs typeface="Times New Roman"/>
              </a:rPr>
              <a:t>Imagination</a:t>
            </a:r>
          </a:p>
        </p:txBody>
      </p:sp>
      <p:sp>
        <p:nvSpPr>
          <p:cNvPr id="23" name="TextBox 22"/>
          <p:cNvSpPr txBox="1"/>
          <p:nvPr/>
        </p:nvSpPr>
        <p:spPr>
          <a:xfrm rot="16200000">
            <a:off x="6488743" y="3192970"/>
            <a:ext cx="2870020" cy="646331"/>
          </a:xfrm>
          <a:prstGeom prst="rect">
            <a:avLst/>
          </a:prstGeom>
          <a:noFill/>
        </p:spPr>
        <p:txBody>
          <a:bodyPr wrap="square" rtlCol="0">
            <a:spAutoFit/>
          </a:bodyPr>
          <a:lstStyle/>
          <a:p>
            <a:r>
              <a:rPr lang="bn-IN" sz="3600" dirty="0">
                <a:solidFill>
                  <a:schemeClr val="accent6">
                    <a:lumMod val="50000"/>
                  </a:schemeClr>
                </a:solidFill>
              </a:rPr>
              <a:t>Outer world</a:t>
            </a:r>
          </a:p>
        </p:txBody>
      </p:sp>
      <p:sp>
        <p:nvSpPr>
          <p:cNvPr id="24" name="Arc 23"/>
          <p:cNvSpPr/>
          <p:nvPr/>
        </p:nvSpPr>
        <p:spPr>
          <a:xfrm rot="10800000" flipH="1" flipV="1">
            <a:off x="-366516" y="1194383"/>
            <a:ext cx="4014569" cy="4874846"/>
          </a:xfrm>
          <a:prstGeom prst="arc">
            <a:avLst>
              <a:gd name="adj1" fmla="val 19080729"/>
              <a:gd name="adj2" fmla="val 1910964"/>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40" name="Arc 39"/>
          <p:cNvSpPr/>
          <p:nvPr/>
        </p:nvSpPr>
        <p:spPr>
          <a:xfrm rot="10800000" flipH="1" flipV="1">
            <a:off x="-1574913" y="2013930"/>
            <a:ext cx="4014569" cy="2893096"/>
          </a:xfrm>
          <a:prstGeom prst="arc">
            <a:avLst>
              <a:gd name="adj1" fmla="val 19839954"/>
              <a:gd name="adj2" fmla="val 1720128"/>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30" name="Oval 29"/>
          <p:cNvSpPr/>
          <p:nvPr/>
        </p:nvSpPr>
        <p:spPr>
          <a:xfrm>
            <a:off x="3751776" y="3283744"/>
            <a:ext cx="306533" cy="304825"/>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bn-IN" dirty="0"/>
              <a:t>3</a:t>
            </a:r>
            <a:endParaRPr lang="en-US" dirty="0"/>
          </a:p>
        </p:txBody>
      </p:sp>
      <p:sp>
        <p:nvSpPr>
          <p:cNvPr id="32" name="Oval 31"/>
          <p:cNvSpPr/>
          <p:nvPr/>
        </p:nvSpPr>
        <p:spPr>
          <a:xfrm>
            <a:off x="2906002" y="3283744"/>
            <a:ext cx="306533" cy="304825"/>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bn-IN" dirty="0"/>
              <a:t>b</a:t>
            </a:r>
            <a:endParaRPr lang="en-US" dirty="0"/>
          </a:p>
        </p:txBody>
      </p:sp>
      <p:sp>
        <p:nvSpPr>
          <p:cNvPr id="34" name="Oval 33"/>
          <p:cNvSpPr/>
          <p:nvPr/>
        </p:nvSpPr>
        <p:spPr>
          <a:xfrm>
            <a:off x="2201460" y="3286207"/>
            <a:ext cx="306533" cy="304825"/>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bn-IN" dirty="0"/>
              <a:t>a</a:t>
            </a:r>
            <a:endParaRPr lang="en-US" dirty="0"/>
          </a:p>
        </p:txBody>
      </p:sp>
      <p:sp>
        <p:nvSpPr>
          <p:cNvPr id="35" name="Block Arc 34"/>
          <p:cNvSpPr/>
          <p:nvPr/>
        </p:nvSpPr>
        <p:spPr>
          <a:xfrm>
            <a:off x="3404070" y="1148011"/>
            <a:ext cx="5102232" cy="4711153"/>
          </a:xfrm>
          <a:prstGeom prst="blockArc">
            <a:avLst>
              <a:gd name="adj1" fmla="val 10800000"/>
              <a:gd name="adj2" fmla="val 10800000"/>
              <a:gd name="adj3" fmla="val 0"/>
            </a:avLst>
          </a:prstGeom>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36" name="TextBox 35"/>
          <p:cNvSpPr txBox="1"/>
          <p:nvPr/>
        </p:nvSpPr>
        <p:spPr>
          <a:xfrm>
            <a:off x="1065529" y="5710354"/>
            <a:ext cx="7597648" cy="646331"/>
          </a:xfrm>
          <a:prstGeom prst="rect">
            <a:avLst/>
          </a:prstGeom>
          <a:noFill/>
        </p:spPr>
        <p:txBody>
          <a:bodyPr wrap="square" rtlCol="0">
            <a:spAutoFit/>
          </a:bodyPr>
          <a:lstStyle/>
          <a:p>
            <a:pPr algn="ctr"/>
            <a:r>
              <a:rPr lang="bn-IN" sz="3600" dirty="0">
                <a:solidFill>
                  <a:srgbClr val="C0504D"/>
                </a:solidFill>
              </a:rPr>
              <a:t>Action toward the outer world</a:t>
            </a:r>
          </a:p>
        </p:txBody>
      </p:sp>
      <p:cxnSp>
        <p:nvCxnSpPr>
          <p:cNvPr id="10" name="Straight Arrow Connector 9"/>
          <p:cNvCxnSpPr/>
          <p:nvPr/>
        </p:nvCxnSpPr>
        <p:spPr>
          <a:xfrm>
            <a:off x="3751782" y="4467075"/>
            <a:ext cx="3555812" cy="0"/>
          </a:xfrm>
          <a:prstGeom prst="straightConnector1">
            <a:avLst/>
          </a:prstGeom>
          <a:ln w="76200" cmpd="sng">
            <a:tailEnd type="arrow"/>
          </a:ln>
        </p:spPr>
        <p:style>
          <a:lnRef idx="3">
            <a:schemeClr val="accent2"/>
          </a:lnRef>
          <a:fillRef idx="0">
            <a:schemeClr val="accent2"/>
          </a:fillRef>
          <a:effectRef idx="2">
            <a:schemeClr val="accent2"/>
          </a:effectRef>
          <a:fontRef idx="minor">
            <a:schemeClr val="tx1"/>
          </a:fontRef>
        </p:style>
      </p:cxnSp>
      <p:sp>
        <p:nvSpPr>
          <p:cNvPr id="37" name="TextBox 36"/>
          <p:cNvSpPr txBox="1"/>
          <p:nvPr/>
        </p:nvSpPr>
        <p:spPr>
          <a:xfrm>
            <a:off x="3751782" y="3827554"/>
            <a:ext cx="3221852" cy="584776"/>
          </a:xfrm>
          <a:prstGeom prst="rect">
            <a:avLst/>
          </a:prstGeom>
          <a:noFill/>
        </p:spPr>
        <p:txBody>
          <a:bodyPr wrap="square" rtlCol="0">
            <a:spAutoFit/>
          </a:bodyPr>
          <a:lstStyle/>
          <a:p>
            <a:pPr algn="ctr"/>
            <a:r>
              <a:rPr lang="bn-IN" sz="1600" dirty="0">
                <a:solidFill>
                  <a:srgbClr val="FF0000"/>
                </a:solidFill>
                <a:latin typeface="Arial"/>
                <a:cs typeface="Arial"/>
              </a:rPr>
              <a:t>Acting toward the outer world and drawing from the Outer World</a:t>
            </a:r>
            <a:r>
              <a:rPr lang="bn-IN" sz="1600" dirty="0">
                <a:solidFill>
                  <a:srgbClr val="FF0000"/>
                </a:solidFill>
                <a:latin typeface="Times New Roman"/>
                <a:cs typeface="Times New Roman"/>
              </a:rPr>
              <a:t>.</a:t>
            </a:r>
          </a:p>
        </p:txBody>
      </p:sp>
      <p:cxnSp>
        <p:nvCxnSpPr>
          <p:cNvPr id="39" name="Straight Arrow Connector 38"/>
          <p:cNvCxnSpPr/>
          <p:nvPr/>
        </p:nvCxnSpPr>
        <p:spPr>
          <a:xfrm>
            <a:off x="3205609" y="3432183"/>
            <a:ext cx="442445" cy="0"/>
          </a:xfrm>
          <a:prstGeom prst="straightConnector1">
            <a:avLst/>
          </a:prstGeom>
          <a:ln>
            <a:solidFill>
              <a:schemeClr val="accent6">
                <a:lumMod val="50000"/>
              </a:schemeClr>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47957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Oval 25"/>
          <p:cNvSpPr/>
          <p:nvPr/>
        </p:nvSpPr>
        <p:spPr>
          <a:xfrm>
            <a:off x="4346206" y="3286207"/>
            <a:ext cx="306533" cy="304825"/>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bn-IN" dirty="0"/>
              <a:t>2</a:t>
            </a:r>
            <a:endParaRPr lang="en-US" dirty="0"/>
          </a:p>
        </p:txBody>
      </p:sp>
      <p:sp>
        <p:nvSpPr>
          <p:cNvPr id="2" name="Oval 1"/>
          <p:cNvSpPr/>
          <p:nvPr/>
        </p:nvSpPr>
        <p:spPr>
          <a:xfrm>
            <a:off x="5395334" y="3283744"/>
            <a:ext cx="306533" cy="304825"/>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just"/>
            <a:r>
              <a:rPr lang="bn-IN" dirty="0"/>
              <a:t>1</a:t>
            </a:r>
            <a:endParaRPr lang="en-US" dirty="0"/>
          </a:p>
        </p:txBody>
      </p:sp>
      <p:sp>
        <p:nvSpPr>
          <p:cNvPr id="4" name="Sun 3"/>
          <p:cNvSpPr/>
          <p:nvPr/>
        </p:nvSpPr>
        <p:spPr>
          <a:xfrm>
            <a:off x="1561520" y="3233215"/>
            <a:ext cx="551737" cy="458068"/>
          </a:xfrm>
          <a:prstGeom prst="sun">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Arc 4"/>
          <p:cNvSpPr/>
          <p:nvPr/>
        </p:nvSpPr>
        <p:spPr>
          <a:xfrm rot="10800000">
            <a:off x="1426183" y="2196655"/>
            <a:ext cx="4122418" cy="2488114"/>
          </a:xfrm>
          <a:prstGeom prst="arc">
            <a:avLst>
              <a:gd name="adj1" fmla="val 17739386"/>
              <a:gd name="adj2" fmla="val 3851600"/>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6" name="Arc 5"/>
          <p:cNvSpPr/>
          <p:nvPr/>
        </p:nvSpPr>
        <p:spPr>
          <a:xfrm rot="10800000" flipH="1" flipV="1">
            <a:off x="-1742611" y="2224123"/>
            <a:ext cx="4014569" cy="2460646"/>
          </a:xfrm>
          <a:prstGeom prst="arc">
            <a:avLst>
              <a:gd name="adj1" fmla="val 20057978"/>
              <a:gd name="adj2" fmla="val 1513481"/>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8" name="Straight Connector 7"/>
          <p:cNvCxnSpPr>
            <a:stCxn id="5" idx="2"/>
          </p:cNvCxnSpPr>
          <p:nvPr/>
        </p:nvCxnSpPr>
        <p:spPr>
          <a:xfrm flipV="1">
            <a:off x="2909906" y="1602154"/>
            <a:ext cx="2834402" cy="644325"/>
          </a:xfrm>
          <a:prstGeom prst="line">
            <a:avLst/>
          </a:prstGeom>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flipV="1">
            <a:off x="2906002" y="4636409"/>
            <a:ext cx="2834402" cy="644325"/>
          </a:xfrm>
          <a:prstGeom prst="line">
            <a:avLst/>
          </a:prstGeom>
        </p:spPr>
        <p:style>
          <a:lnRef idx="2">
            <a:schemeClr val="accent1"/>
          </a:lnRef>
          <a:fillRef idx="0">
            <a:schemeClr val="accent1"/>
          </a:fillRef>
          <a:effectRef idx="1">
            <a:schemeClr val="accent1"/>
          </a:effectRef>
          <a:fontRef idx="minor">
            <a:schemeClr val="tx1"/>
          </a:fontRef>
        </p:style>
      </p:cxnSp>
      <p:sp>
        <p:nvSpPr>
          <p:cNvPr id="13" name="Arc 12"/>
          <p:cNvSpPr/>
          <p:nvPr/>
        </p:nvSpPr>
        <p:spPr>
          <a:xfrm rot="10800000" flipH="1" flipV="1">
            <a:off x="2416728" y="1010715"/>
            <a:ext cx="4014569" cy="4874846"/>
          </a:xfrm>
          <a:prstGeom prst="arc">
            <a:avLst>
              <a:gd name="adj1" fmla="val 18333680"/>
              <a:gd name="adj2" fmla="val 3272353"/>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bn-IN" dirty="0"/>
          </a:p>
        </p:txBody>
      </p:sp>
      <p:sp>
        <p:nvSpPr>
          <p:cNvPr id="14" name="Arc 13"/>
          <p:cNvSpPr/>
          <p:nvPr/>
        </p:nvSpPr>
        <p:spPr>
          <a:xfrm rot="10800000" flipH="1" flipV="1">
            <a:off x="849784" y="1163115"/>
            <a:ext cx="4014569" cy="4874846"/>
          </a:xfrm>
          <a:prstGeom prst="arc">
            <a:avLst>
              <a:gd name="adj1" fmla="val 18663532"/>
              <a:gd name="adj2" fmla="val 2425085"/>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5" name="Arc 14"/>
          <p:cNvSpPr/>
          <p:nvPr/>
        </p:nvSpPr>
        <p:spPr>
          <a:xfrm rot="10800000" flipH="1" flipV="1">
            <a:off x="245929" y="1188518"/>
            <a:ext cx="4014569" cy="4874846"/>
          </a:xfrm>
          <a:prstGeom prst="arc">
            <a:avLst>
              <a:gd name="adj1" fmla="val 18888688"/>
              <a:gd name="adj2" fmla="val 2092896"/>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8" name="TextBox 17"/>
          <p:cNvSpPr txBox="1"/>
          <p:nvPr/>
        </p:nvSpPr>
        <p:spPr>
          <a:xfrm>
            <a:off x="245928" y="288529"/>
            <a:ext cx="1783465" cy="584776"/>
          </a:xfrm>
          <a:prstGeom prst="rect">
            <a:avLst/>
          </a:prstGeom>
          <a:noFill/>
        </p:spPr>
        <p:txBody>
          <a:bodyPr wrap="square" rtlCol="0">
            <a:spAutoFit/>
          </a:bodyPr>
          <a:lstStyle/>
          <a:p>
            <a:pPr algn="ctr"/>
            <a:r>
              <a:rPr lang="bn-IN" sz="1600" dirty="0">
                <a:solidFill>
                  <a:srgbClr val="FF0000"/>
                </a:solidFill>
                <a:latin typeface="Times New Roman"/>
                <a:cs typeface="Times New Roman"/>
              </a:rPr>
              <a:t>Upper part of the soul: active &amp; Will</a:t>
            </a:r>
          </a:p>
        </p:txBody>
      </p:sp>
      <p:sp>
        <p:nvSpPr>
          <p:cNvPr id="19" name="TextBox 18"/>
          <p:cNvSpPr txBox="1"/>
          <p:nvPr/>
        </p:nvSpPr>
        <p:spPr>
          <a:xfrm>
            <a:off x="4829668" y="576030"/>
            <a:ext cx="1746703" cy="338554"/>
          </a:xfrm>
          <a:prstGeom prst="rect">
            <a:avLst/>
          </a:prstGeom>
          <a:noFill/>
        </p:spPr>
        <p:txBody>
          <a:bodyPr wrap="square" rtlCol="0">
            <a:spAutoFit/>
          </a:bodyPr>
          <a:lstStyle/>
          <a:p>
            <a:r>
              <a:rPr lang="bn-IN" sz="1600" dirty="0">
                <a:solidFill>
                  <a:srgbClr val="FF0000"/>
                </a:solidFill>
                <a:latin typeface="Times New Roman"/>
                <a:cs typeface="Times New Roman"/>
              </a:rPr>
              <a:t>Our </a:t>
            </a:r>
            <a:r>
              <a:rPr lang="en-GB" sz="1600" dirty="0">
                <a:solidFill>
                  <a:srgbClr val="FF0000"/>
                </a:solidFill>
                <a:latin typeface="Times New Roman"/>
                <a:cs typeface="Times New Roman"/>
              </a:rPr>
              <a:t>E</a:t>
            </a:r>
            <a:r>
              <a:rPr lang="bn-IN" sz="1600" dirty="0">
                <a:solidFill>
                  <a:srgbClr val="FF0000"/>
                </a:solidFill>
                <a:latin typeface="Times New Roman"/>
                <a:cs typeface="Times New Roman"/>
              </a:rPr>
              <a:t>motions</a:t>
            </a:r>
          </a:p>
        </p:txBody>
      </p:sp>
      <p:sp>
        <p:nvSpPr>
          <p:cNvPr id="20" name="TextBox 19"/>
          <p:cNvSpPr txBox="1"/>
          <p:nvPr/>
        </p:nvSpPr>
        <p:spPr>
          <a:xfrm>
            <a:off x="6576371" y="552711"/>
            <a:ext cx="1574765" cy="338554"/>
          </a:xfrm>
          <a:prstGeom prst="rect">
            <a:avLst/>
          </a:prstGeom>
          <a:noFill/>
        </p:spPr>
        <p:txBody>
          <a:bodyPr wrap="square" rtlCol="0">
            <a:spAutoFit/>
          </a:bodyPr>
          <a:lstStyle/>
          <a:p>
            <a:pPr algn="ctr"/>
            <a:r>
              <a:rPr lang="bn-IN" sz="1600" dirty="0">
                <a:solidFill>
                  <a:srgbClr val="FF0000"/>
                </a:solidFill>
                <a:latin typeface="Times New Roman"/>
                <a:cs typeface="Times New Roman"/>
              </a:rPr>
              <a:t>Our </a:t>
            </a:r>
            <a:r>
              <a:rPr lang="en-GB" sz="1600" dirty="0">
                <a:solidFill>
                  <a:srgbClr val="FF0000"/>
                </a:solidFill>
                <a:latin typeface="Times New Roman"/>
                <a:cs typeface="Times New Roman"/>
              </a:rPr>
              <a:t>F</a:t>
            </a:r>
            <a:r>
              <a:rPr lang="bn-IN" sz="1600" dirty="0">
                <a:solidFill>
                  <a:srgbClr val="FF0000"/>
                </a:solidFill>
                <a:latin typeface="Times New Roman"/>
                <a:cs typeface="Times New Roman"/>
              </a:rPr>
              <a:t>ive </a:t>
            </a:r>
            <a:r>
              <a:rPr lang="en-GB" sz="1600" dirty="0">
                <a:solidFill>
                  <a:srgbClr val="FF0000"/>
                </a:solidFill>
                <a:latin typeface="Times New Roman"/>
                <a:cs typeface="Times New Roman"/>
              </a:rPr>
              <a:t>S</a:t>
            </a:r>
            <a:r>
              <a:rPr lang="bn-IN" sz="1600" dirty="0">
                <a:solidFill>
                  <a:srgbClr val="FF0000"/>
                </a:solidFill>
                <a:latin typeface="Times New Roman"/>
                <a:cs typeface="Times New Roman"/>
              </a:rPr>
              <a:t>enses</a:t>
            </a:r>
          </a:p>
        </p:txBody>
      </p:sp>
      <p:sp>
        <p:nvSpPr>
          <p:cNvPr id="21" name="TextBox 20"/>
          <p:cNvSpPr txBox="1"/>
          <p:nvPr/>
        </p:nvSpPr>
        <p:spPr>
          <a:xfrm>
            <a:off x="2988700" y="552711"/>
            <a:ext cx="1982411" cy="584776"/>
          </a:xfrm>
          <a:prstGeom prst="rect">
            <a:avLst/>
          </a:prstGeom>
          <a:noFill/>
        </p:spPr>
        <p:txBody>
          <a:bodyPr wrap="square" rtlCol="0">
            <a:spAutoFit/>
          </a:bodyPr>
          <a:lstStyle/>
          <a:p>
            <a:pPr algn="ctr"/>
            <a:r>
              <a:rPr lang="bn-IN" sz="1600" dirty="0">
                <a:solidFill>
                  <a:srgbClr val="FF0000"/>
                </a:solidFill>
                <a:latin typeface="Times New Roman"/>
                <a:cs typeface="Times New Roman"/>
              </a:rPr>
              <a:t>Inner </a:t>
            </a:r>
            <a:r>
              <a:rPr lang="en-GB" sz="1600" dirty="0">
                <a:solidFill>
                  <a:srgbClr val="FF0000"/>
                </a:solidFill>
                <a:latin typeface="Times New Roman"/>
                <a:cs typeface="Times New Roman"/>
              </a:rPr>
              <a:t>S</a:t>
            </a:r>
            <a:r>
              <a:rPr lang="bn-IN" sz="1600" dirty="0">
                <a:solidFill>
                  <a:srgbClr val="FF0000"/>
                </a:solidFill>
                <a:latin typeface="Times New Roman"/>
                <a:cs typeface="Times New Roman"/>
              </a:rPr>
              <a:t>enses,</a:t>
            </a:r>
          </a:p>
          <a:p>
            <a:pPr algn="ctr"/>
            <a:r>
              <a:rPr lang="bn-IN" sz="1600" dirty="0">
                <a:solidFill>
                  <a:srgbClr val="FF0000"/>
                </a:solidFill>
                <a:latin typeface="Times New Roman"/>
                <a:cs typeface="Times New Roman"/>
              </a:rPr>
              <a:t>Imagination</a:t>
            </a:r>
          </a:p>
        </p:txBody>
      </p:sp>
      <p:sp>
        <p:nvSpPr>
          <p:cNvPr id="23" name="TextBox 22"/>
          <p:cNvSpPr txBox="1"/>
          <p:nvPr/>
        </p:nvSpPr>
        <p:spPr>
          <a:xfrm rot="16200000">
            <a:off x="6488743" y="3192970"/>
            <a:ext cx="2870020" cy="646331"/>
          </a:xfrm>
          <a:prstGeom prst="rect">
            <a:avLst/>
          </a:prstGeom>
          <a:noFill/>
        </p:spPr>
        <p:txBody>
          <a:bodyPr wrap="square" rtlCol="0">
            <a:spAutoFit/>
          </a:bodyPr>
          <a:lstStyle/>
          <a:p>
            <a:r>
              <a:rPr lang="bn-IN" sz="3600" dirty="0">
                <a:solidFill>
                  <a:schemeClr val="accent6">
                    <a:lumMod val="50000"/>
                  </a:schemeClr>
                </a:solidFill>
              </a:rPr>
              <a:t>Outer world</a:t>
            </a:r>
          </a:p>
        </p:txBody>
      </p:sp>
      <p:sp>
        <p:nvSpPr>
          <p:cNvPr id="24" name="Arc 23"/>
          <p:cNvSpPr/>
          <p:nvPr/>
        </p:nvSpPr>
        <p:spPr>
          <a:xfrm rot="10800000" flipH="1" flipV="1">
            <a:off x="-366516" y="1194383"/>
            <a:ext cx="4014569" cy="4874846"/>
          </a:xfrm>
          <a:prstGeom prst="arc">
            <a:avLst>
              <a:gd name="adj1" fmla="val 19080729"/>
              <a:gd name="adj2" fmla="val 1910964"/>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25" name="Straight Arrow Connector 24"/>
          <p:cNvCxnSpPr>
            <a:stCxn id="38" idx="2"/>
          </p:cNvCxnSpPr>
          <p:nvPr/>
        </p:nvCxnSpPr>
        <p:spPr>
          <a:xfrm>
            <a:off x="2271958" y="2196744"/>
            <a:ext cx="933651" cy="1036471"/>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40" name="Arc 39"/>
          <p:cNvSpPr/>
          <p:nvPr/>
        </p:nvSpPr>
        <p:spPr>
          <a:xfrm rot="10800000" flipH="1" flipV="1">
            <a:off x="-1574913" y="2013930"/>
            <a:ext cx="4014569" cy="2893096"/>
          </a:xfrm>
          <a:prstGeom prst="arc">
            <a:avLst>
              <a:gd name="adj1" fmla="val 19839954"/>
              <a:gd name="adj2" fmla="val 1720128"/>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30" name="Oval 29"/>
          <p:cNvSpPr/>
          <p:nvPr/>
        </p:nvSpPr>
        <p:spPr>
          <a:xfrm>
            <a:off x="3751776" y="3283744"/>
            <a:ext cx="306533" cy="304825"/>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bn-IN" dirty="0"/>
              <a:t>3</a:t>
            </a:r>
            <a:endParaRPr lang="en-US" dirty="0"/>
          </a:p>
        </p:txBody>
      </p:sp>
      <p:sp>
        <p:nvSpPr>
          <p:cNvPr id="32" name="Oval 31"/>
          <p:cNvSpPr/>
          <p:nvPr/>
        </p:nvSpPr>
        <p:spPr>
          <a:xfrm>
            <a:off x="2906002" y="3283744"/>
            <a:ext cx="306533" cy="304825"/>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bn-IN" dirty="0"/>
              <a:t>b</a:t>
            </a:r>
            <a:endParaRPr lang="en-US" dirty="0"/>
          </a:p>
        </p:txBody>
      </p:sp>
      <p:sp>
        <p:nvSpPr>
          <p:cNvPr id="34" name="Oval 33"/>
          <p:cNvSpPr/>
          <p:nvPr/>
        </p:nvSpPr>
        <p:spPr>
          <a:xfrm>
            <a:off x="2201460" y="3286207"/>
            <a:ext cx="306533" cy="304825"/>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bn-IN" dirty="0"/>
              <a:t>a</a:t>
            </a:r>
            <a:endParaRPr lang="en-US" dirty="0"/>
          </a:p>
        </p:txBody>
      </p:sp>
      <p:sp>
        <p:nvSpPr>
          <p:cNvPr id="35" name="Block Arc 34"/>
          <p:cNvSpPr/>
          <p:nvPr/>
        </p:nvSpPr>
        <p:spPr>
          <a:xfrm>
            <a:off x="3404070" y="1148011"/>
            <a:ext cx="5102232" cy="4711153"/>
          </a:xfrm>
          <a:prstGeom prst="blockArc">
            <a:avLst>
              <a:gd name="adj1" fmla="val 10800000"/>
              <a:gd name="adj2" fmla="val 10800000"/>
              <a:gd name="adj3" fmla="val 0"/>
            </a:avLst>
          </a:prstGeom>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36" name="TextBox 35"/>
          <p:cNvSpPr txBox="1"/>
          <p:nvPr/>
        </p:nvSpPr>
        <p:spPr>
          <a:xfrm>
            <a:off x="0" y="5925594"/>
            <a:ext cx="9144000" cy="584776"/>
          </a:xfrm>
          <a:prstGeom prst="rect">
            <a:avLst/>
          </a:prstGeom>
          <a:noFill/>
        </p:spPr>
        <p:txBody>
          <a:bodyPr wrap="square" rtlCol="0">
            <a:spAutoFit/>
          </a:bodyPr>
          <a:lstStyle/>
          <a:p>
            <a:pPr algn="ctr"/>
            <a:r>
              <a:rPr lang="bn-IN" sz="3200" dirty="0">
                <a:solidFill>
                  <a:srgbClr val="C0504D"/>
                </a:solidFill>
              </a:rPr>
              <a:t>The Upper Part is slave to the lower one.</a:t>
            </a:r>
          </a:p>
        </p:txBody>
      </p:sp>
      <p:cxnSp>
        <p:nvCxnSpPr>
          <p:cNvPr id="10" name="Straight Arrow Connector 9"/>
          <p:cNvCxnSpPr/>
          <p:nvPr/>
        </p:nvCxnSpPr>
        <p:spPr>
          <a:xfrm>
            <a:off x="3751782" y="4467075"/>
            <a:ext cx="3555812" cy="0"/>
          </a:xfrm>
          <a:prstGeom prst="straightConnector1">
            <a:avLst/>
          </a:prstGeom>
          <a:ln w="76200" cmpd="sng">
            <a:tailEnd type="arrow"/>
          </a:ln>
        </p:spPr>
        <p:style>
          <a:lnRef idx="3">
            <a:schemeClr val="accent2"/>
          </a:lnRef>
          <a:fillRef idx="0">
            <a:schemeClr val="accent2"/>
          </a:fillRef>
          <a:effectRef idx="2">
            <a:schemeClr val="accent2"/>
          </a:effectRef>
          <a:fontRef idx="minor">
            <a:schemeClr val="tx1"/>
          </a:fontRef>
        </p:style>
      </p:cxnSp>
      <p:sp>
        <p:nvSpPr>
          <p:cNvPr id="37" name="TextBox 36"/>
          <p:cNvSpPr txBox="1"/>
          <p:nvPr/>
        </p:nvSpPr>
        <p:spPr>
          <a:xfrm>
            <a:off x="3751782" y="3827554"/>
            <a:ext cx="3221852" cy="584776"/>
          </a:xfrm>
          <a:prstGeom prst="rect">
            <a:avLst/>
          </a:prstGeom>
          <a:noFill/>
        </p:spPr>
        <p:txBody>
          <a:bodyPr wrap="square" rtlCol="0">
            <a:spAutoFit/>
          </a:bodyPr>
          <a:lstStyle/>
          <a:p>
            <a:pPr algn="ctr"/>
            <a:r>
              <a:rPr lang="bn-IN" sz="1600" dirty="0">
                <a:solidFill>
                  <a:srgbClr val="FF0000"/>
                </a:solidFill>
                <a:latin typeface="Arial"/>
                <a:cs typeface="Arial"/>
              </a:rPr>
              <a:t>Acting toward the outer world and drawing from the Outer World</a:t>
            </a:r>
            <a:r>
              <a:rPr lang="bn-IN" sz="1600" dirty="0">
                <a:solidFill>
                  <a:srgbClr val="FF0000"/>
                </a:solidFill>
                <a:latin typeface="Times New Roman"/>
                <a:cs typeface="Times New Roman"/>
              </a:rPr>
              <a:t>.</a:t>
            </a:r>
          </a:p>
        </p:txBody>
      </p:sp>
      <p:sp>
        <p:nvSpPr>
          <p:cNvPr id="38" name="TextBox 37"/>
          <p:cNvSpPr txBox="1"/>
          <p:nvPr/>
        </p:nvSpPr>
        <p:spPr>
          <a:xfrm>
            <a:off x="1380225" y="1119526"/>
            <a:ext cx="1783465" cy="1077218"/>
          </a:xfrm>
          <a:prstGeom prst="rect">
            <a:avLst/>
          </a:prstGeom>
          <a:noFill/>
        </p:spPr>
        <p:txBody>
          <a:bodyPr wrap="square" rtlCol="0">
            <a:spAutoFit/>
          </a:bodyPr>
          <a:lstStyle/>
          <a:p>
            <a:pPr algn="ctr"/>
            <a:r>
              <a:rPr lang="bn-IN" sz="1600" dirty="0">
                <a:solidFill>
                  <a:srgbClr val="FF0000"/>
                </a:solidFill>
                <a:latin typeface="Times New Roman"/>
                <a:cs typeface="Times New Roman"/>
              </a:rPr>
              <a:t>b is choosing to act according to the functioning of the Old Man</a:t>
            </a:r>
          </a:p>
        </p:txBody>
      </p:sp>
      <p:cxnSp>
        <p:nvCxnSpPr>
          <p:cNvPr id="39" name="Straight Arrow Connector 38"/>
          <p:cNvCxnSpPr/>
          <p:nvPr/>
        </p:nvCxnSpPr>
        <p:spPr>
          <a:xfrm>
            <a:off x="3205609" y="3432183"/>
            <a:ext cx="442445" cy="0"/>
          </a:xfrm>
          <a:prstGeom prst="straightConnector1">
            <a:avLst/>
          </a:prstGeom>
          <a:ln>
            <a:solidFill>
              <a:schemeClr val="accent6">
                <a:lumMod val="50000"/>
              </a:schemeClr>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716543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90485"/>
            <a:ext cx="8229600" cy="3581498"/>
          </a:xfrm>
        </p:spPr>
        <p:txBody>
          <a:bodyPr>
            <a:normAutofit fontScale="90000"/>
          </a:bodyPr>
          <a:lstStyle/>
          <a:p>
            <a:r>
              <a:rPr lang="bn-IN" sz="4000" dirty="0">
                <a:latin typeface="Times New Roman"/>
                <a:cs typeface="Times New Roman"/>
              </a:rPr>
              <a:t>In this case the human being seems </a:t>
            </a:r>
            <a:r>
              <a:rPr lang="en-GB" sz="4000" dirty="0">
                <a:latin typeface="Times New Roman"/>
                <a:cs typeface="Times New Roman"/>
              </a:rPr>
              <a:t>to be </a:t>
            </a:r>
            <a:r>
              <a:rPr lang="bn-IN" sz="4000" dirty="0">
                <a:latin typeface="Times New Roman"/>
                <a:cs typeface="Times New Roman"/>
              </a:rPr>
              <a:t>split in two.</a:t>
            </a:r>
            <a:br>
              <a:rPr lang="bn-IN" sz="4000" dirty="0">
                <a:latin typeface="Times New Roman"/>
                <a:cs typeface="Times New Roman"/>
              </a:rPr>
            </a:br>
            <a:r>
              <a:rPr lang="bn-IN" sz="4000" dirty="0">
                <a:latin typeface="Times New Roman"/>
                <a:cs typeface="Times New Roman"/>
              </a:rPr>
              <a:t>The </a:t>
            </a:r>
            <a:r>
              <a:rPr lang="bn-IN" sz="4000" b="1" dirty="0">
                <a:latin typeface="Times New Roman"/>
                <a:cs typeface="Times New Roman"/>
              </a:rPr>
              <a:t>upper part</a:t>
            </a:r>
            <a:r>
              <a:rPr lang="bn-IN" sz="4000" dirty="0">
                <a:latin typeface="Times New Roman"/>
                <a:cs typeface="Times New Roman"/>
              </a:rPr>
              <a:t> (the rational and spiritual part) knows what is good but can’t do it</a:t>
            </a:r>
            <a:r>
              <a:rPr lang="en-GB" sz="4000" dirty="0">
                <a:latin typeface="Times New Roman"/>
                <a:cs typeface="Times New Roman"/>
              </a:rPr>
              <a:t> -</a:t>
            </a:r>
            <a:r>
              <a:rPr lang="bn-IN" sz="4000" dirty="0">
                <a:latin typeface="Times New Roman"/>
                <a:cs typeface="Times New Roman"/>
              </a:rPr>
              <a:t> it is slave to the </a:t>
            </a:r>
            <a:r>
              <a:rPr lang="bn-IN" sz="4000" b="1" dirty="0">
                <a:latin typeface="Times New Roman"/>
                <a:cs typeface="Times New Roman"/>
              </a:rPr>
              <a:t>lower part</a:t>
            </a:r>
            <a:r>
              <a:rPr lang="bn-IN" sz="4000" dirty="0">
                <a:latin typeface="Times New Roman"/>
                <a:cs typeface="Times New Roman"/>
              </a:rPr>
              <a:t> wh</a:t>
            </a:r>
            <a:r>
              <a:rPr lang="en-GB" sz="4000" dirty="0">
                <a:latin typeface="Times New Roman"/>
                <a:cs typeface="Times New Roman"/>
              </a:rPr>
              <a:t>ich</a:t>
            </a:r>
            <a:r>
              <a:rPr lang="bn-IN" sz="4000" dirty="0">
                <a:latin typeface="Times New Roman"/>
                <a:cs typeface="Times New Roman"/>
              </a:rPr>
              <a:t> is commanding!</a:t>
            </a:r>
            <a:endParaRPr lang="en-US" sz="4000" dirty="0">
              <a:latin typeface="Times New Roman"/>
              <a:cs typeface="Times New Roman"/>
            </a:endParaRPr>
          </a:p>
        </p:txBody>
      </p:sp>
      <p:sp>
        <p:nvSpPr>
          <p:cNvPr id="3" name="TextBox 2"/>
          <p:cNvSpPr txBox="1"/>
          <p:nvPr/>
        </p:nvSpPr>
        <p:spPr>
          <a:xfrm>
            <a:off x="1183862" y="5058078"/>
            <a:ext cx="7361479" cy="369332"/>
          </a:xfrm>
          <a:prstGeom prst="rect">
            <a:avLst/>
          </a:prstGeom>
          <a:noFill/>
        </p:spPr>
        <p:txBody>
          <a:bodyPr wrap="square" rtlCol="0">
            <a:spAutoFit/>
          </a:bodyPr>
          <a:lstStyle/>
          <a:p>
            <a:r>
              <a:rPr lang="en-GB" dirty="0">
                <a:latin typeface="Times New Roman"/>
                <a:cs typeface="Times New Roman"/>
              </a:rPr>
              <a:t>“I have the desire to do what is good, but I cannot carry it out.” (Rom 7:18)</a:t>
            </a:r>
          </a:p>
        </p:txBody>
      </p:sp>
      <p:sp>
        <p:nvSpPr>
          <p:cNvPr id="4" name="TextBox 3"/>
          <p:cNvSpPr txBox="1"/>
          <p:nvPr/>
        </p:nvSpPr>
        <p:spPr>
          <a:xfrm>
            <a:off x="1183862" y="5693028"/>
            <a:ext cx="7006321" cy="923330"/>
          </a:xfrm>
          <a:prstGeom prst="rect">
            <a:avLst/>
          </a:prstGeom>
          <a:noFill/>
        </p:spPr>
        <p:txBody>
          <a:bodyPr wrap="square" rtlCol="0">
            <a:spAutoFit/>
          </a:bodyPr>
          <a:lstStyle/>
          <a:p>
            <a:pPr algn="just"/>
            <a:r>
              <a:rPr lang="en-GB" dirty="0">
                <a:latin typeface="Times New Roman"/>
                <a:cs typeface="Times New Roman"/>
              </a:rPr>
              <a:t>“For the flesh desires what is contrary to the Spirit, and the Spirit what is contrary to the flesh. They are in conflict with each other, so that you are not to do whatever you want.” (Gal 5:17)</a:t>
            </a:r>
            <a:endParaRPr lang="en-US" dirty="0">
              <a:latin typeface="Times New Roman"/>
              <a:cs typeface="Times New Roman"/>
            </a:endParaRPr>
          </a:p>
        </p:txBody>
      </p:sp>
    </p:spTree>
    <p:extLst>
      <p:ext uri="{BB962C8B-B14F-4D97-AF65-F5344CB8AC3E}">
        <p14:creationId xmlns:p14="http://schemas.microsoft.com/office/powerpoint/2010/main" val="26047579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Oval 25"/>
          <p:cNvSpPr/>
          <p:nvPr/>
        </p:nvSpPr>
        <p:spPr>
          <a:xfrm>
            <a:off x="4346206" y="3286207"/>
            <a:ext cx="306533" cy="304825"/>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bn-IN" dirty="0"/>
              <a:t>2</a:t>
            </a:r>
            <a:endParaRPr lang="en-US" dirty="0"/>
          </a:p>
        </p:txBody>
      </p:sp>
      <p:sp>
        <p:nvSpPr>
          <p:cNvPr id="2" name="Oval 1"/>
          <p:cNvSpPr/>
          <p:nvPr/>
        </p:nvSpPr>
        <p:spPr>
          <a:xfrm>
            <a:off x="5395334" y="3283744"/>
            <a:ext cx="306533" cy="304825"/>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just"/>
            <a:r>
              <a:rPr lang="bn-IN" dirty="0"/>
              <a:t>1</a:t>
            </a:r>
            <a:endParaRPr lang="en-US" dirty="0"/>
          </a:p>
        </p:txBody>
      </p:sp>
      <p:sp>
        <p:nvSpPr>
          <p:cNvPr id="4" name="Sun 3"/>
          <p:cNvSpPr/>
          <p:nvPr/>
        </p:nvSpPr>
        <p:spPr>
          <a:xfrm>
            <a:off x="1561520" y="3233215"/>
            <a:ext cx="551737" cy="458068"/>
          </a:xfrm>
          <a:prstGeom prst="sun">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Arc 4"/>
          <p:cNvSpPr/>
          <p:nvPr/>
        </p:nvSpPr>
        <p:spPr>
          <a:xfrm rot="10800000">
            <a:off x="1426183" y="2196655"/>
            <a:ext cx="4122418" cy="2488114"/>
          </a:xfrm>
          <a:prstGeom prst="arc">
            <a:avLst>
              <a:gd name="adj1" fmla="val 17739386"/>
              <a:gd name="adj2" fmla="val 3851600"/>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6" name="Arc 5"/>
          <p:cNvSpPr/>
          <p:nvPr/>
        </p:nvSpPr>
        <p:spPr>
          <a:xfrm rot="10800000" flipH="1" flipV="1">
            <a:off x="-1742611" y="2224123"/>
            <a:ext cx="4014569" cy="2460646"/>
          </a:xfrm>
          <a:prstGeom prst="arc">
            <a:avLst>
              <a:gd name="adj1" fmla="val 20057978"/>
              <a:gd name="adj2" fmla="val 1513481"/>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8" name="Straight Connector 7"/>
          <p:cNvCxnSpPr>
            <a:stCxn id="5" idx="2"/>
          </p:cNvCxnSpPr>
          <p:nvPr/>
        </p:nvCxnSpPr>
        <p:spPr>
          <a:xfrm flipV="1">
            <a:off x="2909906" y="1602154"/>
            <a:ext cx="2834402" cy="644325"/>
          </a:xfrm>
          <a:prstGeom prst="line">
            <a:avLst/>
          </a:prstGeom>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flipV="1">
            <a:off x="2906002" y="4636409"/>
            <a:ext cx="2834402" cy="644325"/>
          </a:xfrm>
          <a:prstGeom prst="line">
            <a:avLst/>
          </a:prstGeom>
        </p:spPr>
        <p:style>
          <a:lnRef idx="2">
            <a:schemeClr val="accent1"/>
          </a:lnRef>
          <a:fillRef idx="0">
            <a:schemeClr val="accent1"/>
          </a:fillRef>
          <a:effectRef idx="1">
            <a:schemeClr val="accent1"/>
          </a:effectRef>
          <a:fontRef idx="minor">
            <a:schemeClr val="tx1"/>
          </a:fontRef>
        </p:style>
      </p:cxnSp>
      <p:sp>
        <p:nvSpPr>
          <p:cNvPr id="13" name="Arc 12"/>
          <p:cNvSpPr/>
          <p:nvPr/>
        </p:nvSpPr>
        <p:spPr>
          <a:xfrm rot="10800000" flipH="1" flipV="1">
            <a:off x="2416728" y="1010715"/>
            <a:ext cx="4014569" cy="4874846"/>
          </a:xfrm>
          <a:prstGeom prst="arc">
            <a:avLst>
              <a:gd name="adj1" fmla="val 18333680"/>
              <a:gd name="adj2" fmla="val 3272353"/>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bn-IN" dirty="0"/>
          </a:p>
        </p:txBody>
      </p:sp>
      <p:sp>
        <p:nvSpPr>
          <p:cNvPr id="14" name="Arc 13"/>
          <p:cNvSpPr/>
          <p:nvPr/>
        </p:nvSpPr>
        <p:spPr>
          <a:xfrm rot="10800000" flipH="1" flipV="1">
            <a:off x="849784" y="1163115"/>
            <a:ext cx="4014569" cy="4874846"/>
          </a:xfrm>
          <a:prstGeom prst="arc">
            <a:avLst>
              <a:gd name="adj1" fmla="val 18663532"/>
              <a:gd name="adj2" fmla="val 2425085"/>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5" name="Arc 14"/>
          <p:cNvSpPr/>
          <p:nvPr/>
        </p:nvSpPr>
        <p:spPr>
          <a:xfrm rot="10800000" flipH="1" flipV="1">
            <a:off x="245929" y="1188518"/>
            <a:ext cx="4014569" cy="4874846"/>
          </a:xfrm>
          <a:prstGeom prst="arc">
            <a:avLst>
              <a:gd name="adj1" fmla="val 18888688"/>
              <a:gd name="adj2" fmla="val 2092896"/>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8" name="TextBox 17"/>
          <p:cNvSpPr txBox="1"/>
          <p:nvPr/>
        </p:nvSpPr>
        <p:spPr>
          <a:xfrm>
            <a:off x="1616260" y="317014"/>
            <a:ext cx="1783465" cy="338554"/>
          </a:xfrm>
          <a:prstGeom prst="rect">
            <a:avLst/>
          </a:prstGeom>
          <a:noFill/>
        </p:spPr>
        <p:txBody>
          <a:bodyPr wrap="square" rtlCol="0">
            <a:spAutoFit/>
          </a:bodyPr>
          <a:lstStyle/>
          <a:p>
            <a:pPr algn="ctr"/>
            <a:r>
              <a:rPr lang="bn-IN" sz="1600" dirty="0">
                <a:solidFill>
                  <a:srgbClr val="FF0000"/>
                </a:solidFill>
                <a:latin typeface="Times New Roman"/>
                <a:cs typeface="Times New Roman"/>
              </a:rPr>
              <a:t>Mind &amp; Will</a:t>
            </a:r>
          </a:p>
        </p:txBody>
      </p:sp>
      <p:sp>
        <p:nvSpPr>
          <p:cNvPr id="19" name="TextBox 18"/>
          <p:cNvSpPr txBox="1"/>
          <p:nvPr/>
        </p:nvSpPr>
        <p:spPr>
          <a:xfrm>
            <a:off x="4829668" y="291356"/>
            <a:ext cx="1746703" cy="338554"/>
          </a:xfrm>
          <a:prstGeom prst="rect">
            <a:avLst/>
          </a:prstGeom>
          <a:noFill/>
        </p:spPr>
        <p:txBody>
          <a:bodyPr wrap="square" rtlCol="0">
            <a:spAutoFit/>
          </a:bodyPr>
          <a:lstStyle/>
          <a:p>
            <a:r>
              <a:rPr lang="bn-IN" sz="1600" dirty="0">
                <a:solidFill>
                  <a:srgbClr val="FF0000"/>
                </a:solidFill>
                <a:latin typeface="Times New Roman"/>
                <a:cs typeface="Times New Roman"/>
              </a:rPr>
              <a:t>Our </a:t>
            </a:r>
            <a:r>
              <a:rPr lang="en-GB" sz="1600" dirty="0">
                <a:solidFill>
                  <a:srgbClr val="FF0000"/>
                </a:solidFill>
                <a:latin typeface="Times New Roman"/>
                <a:cs typeface="Times New Roman"/>
              </a:rPr>
              <a:t>E</a:t>
            </a:r>
            <a:r>
              <a:rPr lang="bn-IN" sz="1600" dirty="0">
                <a:solidFill>
                  <a:srgbClr val="FF0000"/>
                </a:solidFill>
                <a:latin typeface="Times New Roman"/>
                <a:cs typeface="Times New Roman"/>
              </a:rPr>
              <a:t>motions</a:t>
            </a:r>
          </a:p>
        </p:txBody>
      </p:sp>
      <p:sp>
        <p:nvSpPr>
          <p:cNvPr id="20" name="TextBox 19"/>
          <p:cNvSpPr txBox="1"/>
          <p:nvPr/>
        </p:nvSpPr>
        <p:spPr>
          <a:xfrm>
            <a:off x="6431297" y="291356"/>
            <a:ext cx="1574765" cy="338554"/>
          </a:xfrm>
          <a:prstGeom prst="rect">
            <a:avLst/>
          </a:prstGeom>
          <a:noFill/>
        </p:spPr>
        <p:txBody>
          <a:bodyPr wrap="square" rtlCol="0">
            <a:spAutoFit/>
          </a:bodyPr>
          <a:lstStyle/>
          <a:p>
            <a:pPr algn="ctr"/>
            <a:r>
              <a:rPr lang="bn-IN" sz="1600" dirty="0">
                <a:solidFill>
                  <a:srgbClr val="FF0000"/>
                </a:solidFill>
                <a:latin typeface="Times New Roman"/>
                <a:cs typeface="Times New Roman"/>
              </a:rPr>
              <a:t>Our </a:t>
            </a:r>
            <a:r>
              <a:rPr lang="en-GB" sz="1600" dirty="0">
                <a:solidFill>
                  <a:srgbClr val="FF0000"/>
                </a:solidFill>
                <a:latin typeface="Times New Roman"/>
                <a:cs typeface="Times New Roman"/>
              </a:rPr>
              <a:t>F</a:t>
            </a:r>
            <a:r>
              <a:rPr lang="bn-IN" sz="1600" dirty="0">
                <a:solidFill>
                  <a:srgbClr val="FF0000"/>
                </a:solidFill>
                <a:latin typeface="Times New Roman"/>
                <a:cs typeface="Times New Roman"/>
              </a:rPr>
              <a:t>ive </a:t>
            </a:r>
            <a:r>
              <a:rPr lang="en-GB" sz="1600" dirty="0">
                <a:solidFill>
                  <a:srgbClr val="FF0000"/>
                </a:solidFill>
                <a:latin typeface="Times New Roman"/>
                <a:cs typeface="Times New Roman"/>
              </a:rPr>
              <a:t>S</a:t>
            </a:r>
            <a:r>
              <a:rPr lang="bn-IN" sz="1600" dirty="0">
                <a:solidFill>
                  <a:srgbClr val="FF0000"/>
                </a:solidFill>
                <a:latin typeface="Times New Roman"/>
                <a:cs typeface="Times New Roman"/>
              </a:rPr>
              <a:t>enses</a:t>
            </a:r>
          </a:p>
        </p:txBody>
      </p:sp>
      <p:sp>
        <p:nvSpPr>
          <p:cNvPr id="21" name="TextBox 20"/>
          <p:cNvSpPr txBox="1"/>
          <p:nvPr/>
        </p:nvSpPr>
        <p:spPr>
          <a:xfrm>
            <a:off x="2988700" y="291356"/>
            <a:ext cx="1982411" cy="584776"/>
          </a:xfrm>
          <a:prstGeom prst="rect">
            <a:avLst/>
          </a:prstGeom>
          <a:noFill/>
        </p:spPr>
        <p:txBody>
          <a:bodyPr wrap="square" rtlCol="0">
            <a:spAutoFit/>
          </a:bodyPr>
          <a:lstStyle/>
          <a:p>
            <a:pPr algn="ctr"/>
            <a:r>
              <a:rPr lang="bn-IN" sz="1600" dirty="0">
                <a:solidFill>
                  <a:srgbClr val="FF0000"/>
                </a:solidFill>
                <a:latin typeface="Times New Roman"/>
                <a:cs typeface="Times New Roman"/>
              </a:rPr>
              <a:t>Inner </a:t>
            </a:r>
            <a:r>
              <a:rPr lang="en-GB" sz="1600" dirty="0">
                <a:solidFill>
                  <a:srgbClr val="FF0000"/>
                </a:solidFill>
                <a:latin typeface="Times New Roman"/>
                <a:cs typeface="Times New Roman"/>
              </a:rPr>
              <a:t>S</a:t>
            </a:r>
            <a:r>
              <a:rPr lang="bn-IN" sz="1600" dirty="0">
                <a:solidFill>
                  <a:srgbClr val="FF0000"/>
                </a:solidFill>
                <a:latin typeface="Times New Roman"/>
                <a:cs typeface="Times New Roman"/>
              </a:rPr>
              <a:t>enses,</a:t>
            </a:r>
          </a:p>
          <a:p>
            <a:pPr algn="ctr"/>
            <a:r>
              <a:rPr lang="bn-IN" sz="1600" dirty="0">
                <a:solidFill>
                  <a:srgbClr val="FF0000"/>
                </a:solidFill>
                <a:latin typeface="Times New Roman"/>
                <a:cs typeface="Times New Roman"/>
              </a:rPr>
              <a:t>Imagination</a:t>
            </a:r>
          </a:p>
        </p:txBody>
      </p:sp>
      <p:sp>
        <p:nvSpPr>
          <p:cNvPr id="24" name="Arc 23"/>
          <p:cNvSpPr/>
          <p:nvPr/>
        </p:nvSpPr>
        <p:spPr>
          <a:xfrm rot="10800000" flipH="1" flipV="1">
            <a:off x="-366516" y="1194383"/>
            <a:ext cx="4014569" cy="4874846"/>
          </a:xfrm>
          <a:prstGeom prst="arc">
            <a:avLst>
              <a:gd name="adj1" fmla="val 19080729"/>
              <a:gd name="adj2" fmla="val 1910964"/>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40" name="Arc 39"/>
          <p:cNvSpPr/>
          <p:nvPr/>
        </p:nvSpPr>
        <p:spPr>
          <a:xfrm rot="10800000" flipH="1" flipV="1">
            <a:off x="-1574913" y="2013930"/>
            <a:ext cx="4014569" cy="2893096"/>
          </a:xfrm>
          <a:prstGeom prst="arc">
            <a:avLst>
              <a:gd name="adj1" fmla="val 19839954"/>
              <a:gd name="adj2" fmla="val 1720128"/>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50" name="TextBox 49"/>
          <p:cNvSpPr txBox="1"/>
          <p:nvPr/>
        </p:nvSpPr>
        <p:spPr>
          <a:xfrm>
            <a:off x="106661" y="267268"/>
            <a:ext cx="1654908" cy="338554"/>
          </a:xfrm>
          <a:prstGeom prst="rect">
            <a:avLst/>
          </a:prstGeom>
          <a:noFill/>
        </p:spPr>
        <p:txBody>
          <a:bodyPr wrap="square" rtlCol="0">
            <a:spAutoFit/>
          </a:bodyPr>
          <a:lstStyle/>
          <a:p>
            <a:pPr algn="ctr"/>
            <a:r>
              <a:rPr lang="bn-IN" sz="1600" dirty="0">
                <a:solidFill>
                  <a:srgbClr val="FF0000"/>
                </a:solidFill>
                <a:latin typeface="Times New Roman"/>
                <a:cs typeface="Times New Roman"/>
              </a:rPr>
              <a:t>the spirit</a:t>
            </a:r>
          </a:p>
        </p:txBody>
      </p:sp>
      <p:sp>
        <p:nvSpPr>
          <p:cNvPr id="30" name="Oval 29"/>
          <p:cNvSpPr/>
          <p:nvPr/>
        </p:nvSpPr>
        <p:spPr>
          <a:xfrm>
            <a:off x="3751776" y="3283744"/>
            <a:ext cx="306533" cy="304825"/>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bn-IN" dirty="0"/>
              <a:t>3</a:t>
            </a:r>
            <a:endParaRPr lang="en-US" dirty="0"/>
          </a:p>
        </p:txBody>
      </p:sp>
      <p:sp>
        <p:nvSpPr>
          <p:cNvPr id="32" name="Oval 31"/>
          <p:cNvSpPr/>
          <p:nvPr/>
        </p:nvSpPr>
        <p:spPr>
          <a:xfrm>
            <a:off x="2906002" y="3283744"/>
            <a:ext cx="306533" cy="304825"/>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bn-IN" dirty="0"/>
              <a:t>b</a:t>
            </a:r>
            <a:endParaRPr lang="en-US" dirty="0"/>
          </a:p>
        </p:txBody>
      </p:sp>
      <p:sp>
        <p:nvSpPr>
          <p:cNvPr id="34" name="Oval 33"/>
          <p:cNvSpPr/>
          <p:nvPr/>
        </p:nvSpPr>
        <p:spPr>
          <a:xfrm>
            <a:off x="2201460" y="3286207"/>
            <a:ext cx="306533" cy="304825"/>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bn-IN" dirty="0"/>
              <a:t>a</a:t>
            </a:r>
            <a:endParaRPr lang="en-US" dirty="0"/>
          </a:p>
        </p:txBody>
      </p:sp>
      <p:sp>
        <p:nvSpPr>
          <p:cNvPr id="35" name="Block Arc 34"/>
          <p:cNvSpPr/>
          <p:nvPr/>
        </p:nvSpPr>
        <p:spPr>
          <a:xfrm>
            <a:off x="3404070" y="1148011"/>
            <a:ext cx="5102232" cy="4711153"/>
          </a:xfrm>
          <a:prstGeom prst="blockArc">
            <a:avLst>
              <a:gd name="adj1" fmla="val 10800000"/>
              <a:gd name="adj2" fmla="val 10800000"/>
              <a:gd name="adj3" fmla="val 0"/>
            </a:avLst>
          </a:prstGeom>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36" name="TextBox 35"/>
          <p:cNvSpPr txBox="1"/>
          <p:nvPr/>
        </p:nvSpPr>
        <p:spPr>
          <a:xfrm>
            <a:off x="245929" y="5746063"/>
            <a:ext cx="3402126" cy="646331"/>
          </a:xfrm>
          <a:prstGeom prst="rect">
            <a:avLst/>
          </a:prstGeom>
          <a:noFill/>
          <a:ln>
            <a:noFill/>
          </a:ln>
        </p:spPr>
        <p:txBody>
          <a:bodyPr wrap="square" rtlCol="0">
            <a:spAutoFit/>
          </a:bodyPr>
          <a:lstStyle/>
          <a:p>
            <a:pPr algn="ctr"/>
            <a:r>
              <a:rPr lang="bn-IN" sz="3600" dirty="0">
                <a:solidFill>
                  <a:schemeClr val="tx2">
                    <a:lumMod val="60000"/>
                    <a:lumOff val="40000"/>
                  </a:schemeClr>
                </a:solidFill>
              </a:rPr>
              <a:t>The New Man</a:t>
            </a:r>
          </a:p>
        </p:txBody>
      </p:sp>
      <p:sp>
        <p:nvSpPr>
          <p:cNvPr id="37" name="Block Arc 36"/>
          <p:cNvSpPr/>
          <p:nvPr/>
        </p:nvSpPr>
        <p:spPr>
          <a:xfrm>
            <a:off x="731886" y="2090303"/>
            <a:ext cx="2639883" cy="2727820"/>
          </a:xfrm>
          <a:prstGeom prst="blockArc">
            <a:avLst>
              <a:gd name="adj1" fmla="val 10800000"/>
              <a:gd name="adj2" fmla="val 10800000"/>
              <a:gd name="adj3" fmla="val 0"/>
            </a:avLst>
          </a:prstGeom>
          <a:ln>
            <a:solidFill>
              <a:schemeClr val="tx2">
                <a:lumMod val="60000"/>
                <a:lumOff val="4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38" name="TextBox 37"/>
          <p:cNvSpPr txBox="1"/>
          <p:nvPr/>
        </p:nvSpPr>
        <p:spPr>
          <a:xfrm>
            <a:off x="4039341" y="5746063"/>
            <a:ext cx="4193270" cy="646331"/>
          </a:xfrm>
          <a:prstGeom prst="rect">
            <a:avLst/>
          </a:prstGeom>
          <a:noFill/>
          <a:ln>
            <a:noFill/>
          </a:ln>
        </p:spPr>
        <p:txBody>
          <a:bodyPr wrap="square" rtlCol="0">
            <a:spAutoFit/>
          </a:bodyPr>
          <a:lstStyle/>
          <a:p>
            <a:pPr algn="ctr"/>
            <a:r>
              <a:rPr lang="bn-IN" sz="3600" dirty="0">
                <a:solidFill>
                  <a:srgbClr val="FF6600"/>
                </a:solidFill>
              </a:rPr>
              <a:t>The OldMan</a:t>
            </a:r>
          </a:p>
        </p:txBody>
      </p:sp>
      <p:cxnSp>
        <p:nvCxnSpPr>
          <p:cNvPr id="39" name="Straight Arrow Connector 38"/>
          <p:cNvCxnSpPr/>
          <p:nvPr/>
        </p:nvCxnSpPr>
        <p:spPr>
          <a:xfrm>
            <a:off x="3751782" y="3678747"/>
            <a:ext cx="3555812" cy="0"/>
          </a:xfrm>
          <a:prstGeom prst="straightConnector1">
            <a:avLst/>
          </a:prstGeom>
          <a:ln w="76200" cmpd="sng">
            <a:tailEnd type="arrow"/>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34005251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432538" cy="3565495"/>
          </a:xfrm>
        </p:spPr>
        <p:txBody>
          <a:bodyPr>
            <a:normAutofit lnSpcReduction="10000"/>
          </a:bodyPr>
          <a:lstStyle/>
          <a:p>
            <a:pPr marL="0" indent="0" algn="just">
              <a:buNone/>
            </a:pPr>
            <a:r>
              <a:rPr lang="bn-IN" dirty="0">
                <a:latin typeface="Times New Roman"/>
                <a:cs typeface="Times New Roman"/>
              </a:rPr>
              <a:t>The human being looks like a woman pregnant with twins who are fighting each other. The “New Man” and the “Old Man”.</a:t>
            </a:r>
          </a:p>
          <a:p>
            <a:pPr marL="0" indent="0" algn="just">
              <a:buNone/>
            </a:pPr>
            <a:endParaRPr lang="bn-IN" dirty="0">
              <a:latin typeface="Times New Roman"/>
              <a:cs typeface="Times New Roman"/>
            </a:endParaRPr>
          </a:p>
          <a:p>
            <a:pPr marL="0" indent="0" algn="just">
              <a:buNone/>
            </a:pPr>
            <a:r>
              <a:rPr lang="bn-IN" dirty="0">
                <a:latin typeface="Times New Roman"/>
                <a:cs typeface="Times New Roman"/>
              </a:rPr>
              <a:t>The more we activate the New Man’s way of thinking, aiming/desiring, loving, the more the Old Man, </a:t>
            </a:r>
            <a:r>
              <a:rPr lang="en-GB" dirty="0">
                <a:latin typeface="Times New Roman"/>
                <a:cs typeface="Times New Roman"/>
              </a:rPr>
              <a:t>will correspondingly shrink</a:t>
            </a:r>
            <a:r>
              <a:rPr lang="en-GB" dirty="0" smtClean="0">
                <a:latin typeface="Times New Roman"/>
                <a:cs typeface="Times New Roman"/>
              </a:rPr>
              <a:t>.</a:t>
            </a:r>
            <a:endParaRPr lang="en-US" dirty="0">
              <a:latin typeface="Times New Roman"/>
              <a:cs typeface="Times New Roman"/>
            </a:endParaRPr>
          </a:p>
        </p:txBody>
      </p:sp>
    </p:spTree>
    <p:extLst>
      <p:ext uri="{BB962C8B-B14F-4D97-AF65-F5344CB8AC3E}">
        <p14:creationId xmlns:p14="http://schemas.microsoft.com/office/powerpoint/2010/main" val="9678472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Oval 25"/>
          <p:cNvSpPr/>
          <p:nvPr/>
        </p:nvSpPr>
        <p:spPr>
          <a:xfrm>
            <a:off x="4346206" y="3286207"/>
            <a:ext cx="306533" cy="304825"/>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bn-IN" dirty="0"/>
              <a:t>2</a:t>
            </a:r>
            <a:endParaRPr lang="en-US" dirty="0"/>
          </a:p>
        </p:txBody>
      </p:sp>
      <p:sp>
        <p:nvSpPr>
          <p:cNvPr id="2" name="Oval 1"/>
          <p:cNvSpPr/>
          <p:nvPr/>
        </p:nvSpPr>
        <p:spPr>
          <a:xfrm>
            <a:off x="5395334" y="3283744"/>
            <a:ext cx="306533" cy="304825"/>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just"/>
            <a:r>
              <a:rPr lang="bn-IN" dirty="0"/>
              <a:t>1</a:t>
            </a:r>
            <a:endParaRPr lang="en-US" dirty="0"/>
          </a:p>
        </p:txBody>
      </p:sp>
      <p:sp>
        <p:nvSpPr>
          <p:cNvPr id="4" name="Sun 3"/>
          <p:cNvSpPr/>
          <p:nvPr/>
        </p:nvSpPr>
        <p:spPr>
          <a:xfrm>
            <a:off x="1561520" y="3233215"/>
            <a:ext cx="551737" cy="458068"/>
          </a:xfrm>
          <a:prstGeom prst="sun">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Arc 4"/>
          <p:cNvSpPr/>
          <p:nvPr/>
        </p:nvSpPr>
        <p:spPr>
          <a:xfrm rot="10800000">
            <a:off x="1426183" y="2196655"/>
            <a:ext cx="4122418" cy="2488114"/>
          </a:xfrm>
          <a:prstGeom prst="arc">
            <a:avLst>
              <a:gd name="adj1" fmla="val 17739386"/>
              <a:gd name="adj2" fmla="val 3851600"/>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6" name="Arc 5"/>
          <p:cNvSpPr/>
          <p:nvPr/>
        </p:nvSpPr>
        <p:spPr>
          <a:xfrm rot="10800000" flipH="1" flipV="1">
            <a:off x="-1742611" y="2224123"/>
            <a:ext cx="4014569" cy="2460646"/>
          </a:xfrm>
          <a:prstGeom prst="arc">
            <a:avLst>
              <a:gd name="adj1" fmla="val 20057978"/>
              <a:gd name="adj2" fmla="val 1513481"/>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8" name="Straight Connector 7"/>
          <p:cNvCxnSpPr>
            <a:stCxn id="5" idx="2"/>
          </p:cNvCxnSpPr>
          <p:nvPr/>
        </p:nvCxnSpPr>
        <p:spPr>
          <a:xfrm flipV="1">
            <a:off x="2909906" y="1602154"/>
            <a:ext cx="2834402" cy="644325"/>
          </a:xfrm>
          <a:prstGeom prst="line">
            <a:avLst/>
          </a:prstGeom>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flipV="1">
            <a:off x="2906002" y="4636409"/>
            <a:ext cx="2834402" cy="644325"/>
          </a:xfrm>
          <a:prstGeom prst="line">
            <a:avLst/>
          </a:prstGeom>
        </p:spPr>
        <p:style>
          <a:lnRef idx="2">
            <a:schemeClr val="accent1"/>
          </a:lnRef>
          <a:fillRef idx="0">
            <a:schemeClr val="accent1"/>
          </a:fillRef>
          <a:effectRef idx="1">
            <a:schemeClr val="accent1"/>
          </a:effectRef>
          <a:fontRef idx="minor">
            <a:schemeClr val="tx1"/>
          </a:fontRef>
        </p:style>
      </p:cxnSp>
      <p:sp>
        <p:nvSpPr>
          <p:cNvPr id="13" name="Arc 12"/>
          <p:cNvSpPr/>
          <p:nvPr/>
        </p:nvSpPr>
        <p:spPr>
          <a:xfrm rot="10800000" flipH="1" flipV="1">
            <a:off x="2416728" y="1010715"/>
            <a:ext cx="4014569" cy="4874846"/>
          </a:xfrm>
          <a:prstGeom prst="arc">
            <a:avLst>
              <a:gd name="adj1" fmla="val 18333680"/>
              <a:gd name="adj2" fmla="val 3272353"/>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bn-IN" dirty="0"/>
          </a:p>
        </p:txBody>
      </p:sp>
      <p:sp>
        <p:nvSpPr>
          <p:cNvPr id="14" name="Arc 13"/>
          <p:cNvSpPr/>
          <p:nvPr/>
        </p:nvSpPr>
        <p:spPr>
          <a:xfrm rot="10800000" flipH="1" flipV="1">
            <a:off x="849784" y="1163115"/>
            <a:ext cx="4014569" cy="4874846"/>
          </a:xfrm>
          <a:prstGeom prst="arc">
            <a:avLst>
              <a:gd name="adj1" fmla="val 18663532"/>
              <a:gd name="adj2" fmla="val 2425085"/>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5" name="Arc 14"/>
          <p:cNvSpPr/>
          <p:nvPr/>
        </p:nvSpPr>
        <p:spPr>
          <a:xfrm rot="10800000" flipH="1" flipV="1">
            <a:off x="245929" y="1188518"/>
            <a:ext cx="4014569" cy="4874846"/>
          </a:xfrm>
          <a:prstGeom prst="arc">
            <a:avLst>
              <a:gd name="adj1" fmla="val 18888688"/>
              <a:gd name="adj2" fmla="val 2092896"/>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8" name="TextBox 17"/>
          <p:cNvSpPr txBox="1"/>
          <p:nvPr/>
        </p:nvSpPr>
        <p:spPr>
          <a:xfrm>
            <a:off x="1616260" y="317014"/>
            <a:ext cx="1783465" cy="338554"/>
          </a:xfrm>
          <a:prstGeom prst="rect">
            <a:avLst/>
          </a:prstGeom>
          <a:noFill/>
        </p:spPr>
        <p:txBody>
          <a:bodyPr wrap="square" rtlCol="0">
            <a:spAutoFit/>
          </a:bodyPr>
          <a:lstStyle/>
          <a:p>
            <a:pPr algn="ctr"/>
            <a:r>
              <a:rPr lang="bn-IN" sz="1600" dirty="0">
                <a:solidFill>
                  <a:srgbClr val="FF0000"/>
                </a:solidFill>
                <a:latin typeface="Times New Roman"/>
                <a:cs typeface="Times New Roman"/>
              </a:rPr>
              <a:t>Mind &amp; Will</a:t>
            </a:r>
          </a:p>
        </p:txBody>
      </p:sp>
      <p:sp>
        <p:nvSpPr>
          <p:cNvPr id="19" name="TextBox 18"/>
          <p:cNvSpPr txBox="1"/>
          <p:nvPr/>
        </p:nvSpPr>
        <p:spPr>
          <a:xfrm>
            <a:off x="4829668" y="291356"/>
            <a:ext cx="1746703" cy="338554"/>
          </a:xfrm>
          <a:prstGeom prst="rect">
            <a:avLst/>
          </a:prstGeom>
          <a:noFill/>
        </p:spPr>
        <p:txBody>
          <a:bodyPr wrap="square" rtlCol="0">
            <a:spAutoFit/>
          </a:bodyPr>
          <a:lstStyle/>
          <a:p>
            <a:r>
              <a:rPr lang="bn-IN" sz="1600" dirty="0">
                <a:solidFill>
                  <a:srgbClr val="FF0000"/>
                </a:solidFill>
                <a:latin typeface="Times New Roman"/>
                <a:cs typeface="Times New Roman"/>
              </a:rPr>
              <a:t>Our </a:t>
            </a:r>
            <a:r>
              <a:rPr lang="en-GB" sz="1600" dirty="0">
                <a:solidFill>
                  <a:srgbClr val="FF0000"/>
                </a:solidFill>
                <a:latin typeface="Times New Roman"/>
                <a:cs typeface="Times New Roman"/>
              </a:rPr>
              <a:t>E</a:t>
            </a:r>
            <a:r>
              <a:rPr lang="bn-IN" sz="1600" dirty="0">
                <a:solidFill>
                  <a:srgbClr val="FF0000"/>
                </a:solidFill>
                <a:latin typeface="Times New Roman"/>
                <a:cs typeface="Times New Roman"/>
              </a:rPr>
              <a:t>motions</a:t>
            </a:r>
          </a:p>
        </p:txBody>
      </p:sp>
      <p:sp>
        <p:nvSpPr>
          <p:cNvPr id="20" name="TextBox 19"/>
          <p:cNvSpPr txBox="1"/>
          <p:nvPr/>
        </p:nvSpPr>
        <p:spPr>
          <a:xfrm>
            <a:off x="6431297" y="291356"/>
            <a:ext cx="1574765" cy="338554"/>
          </a:xfrm>
          <a:prstGeom prst="rect">
            <a:avLst/>
          </a:prstGeom>
          <a:noFill/>
        </p:spPr>
        <p:txBody>
          <a:bodyPr wrap="square" rtlCol="0">
            <a:spAutoFit/>
          </a:bodyPr>
          <a:lstStyle/>
          <a:p>
            <a:pPr algn="ctr"/>
            <a:r>
              <a:rPr lang="bn-IN" sz="1600" dirty="0">
                <a:solidFill>
                  <a:srgbClr val="FF0000"/>
                </a:solidFill>
                <a:latin typeface="Times New Roman"/>
                <a:cs typeface="Times New Roman"/>
              </a:rPr>
              <a:t>Our </a:t>
            </a:r>
            <a:r>
              <a:rPr lang="en-GB" sz="1600" dirty="0">
                <a:solidFill>
                  <a:srgbClr val="FF0000"/>
                </a:solidFill>
                <a:latin typeface="Times New Roman"/>
                <a:cs typeface="Times New Roman"/>
              </a:rPr>
              <a:t>Fi</a:t>
            </a:r>
            <a:r>
              <a:rPr lang="bn-IN" sz="1600" dirty="0">
                <a:solidFill>
                  <a:srgbClr val="FF0000"/>
                </a:solidFill>
                <a:latin typeface="Times New Roman"/>
                <a:cs typeface="Times New Roman"/>
              </a:rPr>
              <a:t>ve </a:t>
            </a:r>
            <a:r>
              <a:rPr lang="en-GB" sz="1600" dirty="0">
                <a:solidFill>
                  <a:srgbClr val="FF0000"/>
                </a:solidFill>
                <a:latin typeface="Times New Roman"/>
                <a:cs typeface="Times New Roman"/>
              </a:rPr>
              <a:t>S</a:t>
            </a:r>
            <a:r>
              <a:rPr lang="bn-IN" sz="1600" dirty="0">
                <a:solidFill>
                  <a:srgbClr val="FF0000"/>
                </a:solidFill>
                <a:latin typeface="Times New Roman"/>
                <a:cs typeface="Times New Roman"/>
              </a:rPr>
              <a:t>enses</a:t>
            </a:r>
          </a:p>
        </p:txBody>
      </p:sp>
      <p:sp>
        <p:nvSpPr>
          <p:cNvPr id="21" name="TextBox 20"/>
          <p:cNvSpPr txBox="1"/>
          <p:nvPr/>
        </p:nvSpPr>
        <p:spPr>
          <a:xfrm>
            <a:off x="2988700" y="291356"/>
            <a:ext cx="1982411" cy="584776"/>
          </a:xfrm>
          <a:prstGeom prst="rect">
            <a:avLst/>
          </a:prstGeom>
          <a:noFill/>
        </p:spPr>
        <p:txBody>
          <a:bodyPr wrap="square" rtlCol="0">
            <a:spAutoFit/>
          </a:bodyPr>
          <a:lstStyle/>
          <a:p>
            <a:pPr algn="ctr"/>
            <a:r>
              <a:rPr lang="bn-IN" sz="1600" dirty="0">
                <a:solidFill>
                  <a:srgbClr val="FF0000"/>
                </a:solidFill>
                <a:latin typeface="Times New Roman"/>
                <a:cs typeface="Times New Roman"/>
              </a:rPr>
              <a:t>Inner </a:t>
            </a:r>
            <a:r>
              <a:rPr lang="en-GB" sz="1600" dirty="0">
                <a:solidFill>
                  <a:srgbClr val="FF0000"/>
                </a:solidFill>
                <a:latin typeface="Times New Roman"/>
                <a:cs typeface="Times New Roman"/>
              </a:rPr>
              <a:t>S</a:t>
            </a:r>
            <a:r>
              <a:rPr lang="bn-IN" sz="1600" dirty="0">
                <a:solidFill>
                  <a:srgbClr val="FF0000"/>
                </a:solidFill>
                <a:latin typeface="Times New Roman"/>
                <a:cs typeface="Times New Roman"/>
              </a:rPr>
              <a:t>enses,</a:t>
            </a:r>
          </a:p>
          <a:p>
            <a:pPr algn="ctr"/>
            <a:r>
              <a:rPr lang="bn-IN" sz="1600" dirty="0">
                <a:solidFill>
                  <a:srgbClr val="FF0000"/>
                </a:solidFill>
                <a:latin typeface="Times New Roman"/>
                <a:cs typeface="Times New Roman"/>
              </a:rPr>
              <a:t>Imagination</a:t>
            </a:r>
          </a:p>
        </p:txBody>
      </p:sp>
      <p:sp>
        <p:nvSpPr>
          <p:cNvPr id="24" name="Arc 23"/>
          <p:cNvSpPr/>
          <p:nvPr/>
        </p:nvSpPr>
        <p:spPr>
          <a:xfrm rot="10800000" flipH="1" flipV="1">
            <a:off x="-366516" y="1194383"/>
            <a:ext cx="4014569" cy="4874846"/>
          </a:xfrm>
          <a:prstGeom prst="arc">
            <a:avLst>
              <a:gd name="adj1" fmla="val 19080729"/>
              <a:gd name="adj2" fmla="val 1910964"/>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40" name="Arc 39"/>
          <p:cNvSpPr/>
          <p:nvPr/>
        </p:nvSpPr>
        <p:spPr>
          <a:xfrm rot="10800000" flipH="1" flipV="1">
            <a:off x="-1574913" y="2013930"/>
            <a:ext cx="4014569" cy="2893096"/>
          </a:xfrm>
          <a:prstGeom prst="arc">
            <a:avLst>
              <a:gd name="adj1" fmla="val 19839954"/>
              <a:gd name="adj2" fmla="val 1720128"/>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50" name="TextBox 49"/>
          <p:cNvSpPr txBox="1"/>
          <p:nvPr/>
        </p:nvSpPr>
        <p:spPr>
          <a:xfrm>
            <a:off x="106661" y="267268"/>
            <a:ext cx="1654908" cy="338554"/>
          </a:xfrm>
          <a:prstGeom prst="rect">
            <a:avLst/>
          </a:prstGeom>
          <a:noFill/>
        </p:spPr>
        <p:txBody>
          <a:bodyPr wrap="square" rtlCol="0">
            <a:spAutoFit/>
          </a:bodyPr>
          <a:lstStyle/>
          <a:p>
            <a:pPr algn="ctr"/>
            <a:r>
              <a:rPr lang="bn-IN" sz="1600" dirty="0">
                <a:solidFill>
                  <a:srgbClr val="FF0000"/>
                </a:solidFill>
                <a:latin typeface="Times New Roman"/>
                <a:cs typeface="Times New Roman"/>
              </a:rPr>
              <a:t>the spirit</a:t>
            </a:r>
          </a:p>
        </p:txBody>
      </p:sp>
      <p:sp>
        <p:nvSpPr>
          <p:cNvPr id="30" name="Oval 29"/>
          <p:cNvSpPr/>
          <p:nvPr/>
        </p:nvSpPr>
        <p:spPr>
          <a:xfrm>
            <a:off x="3751776" y="3283744"/>
            <a:ext cx="306533" cy="304825"/>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bn-IN" dirty="0"/>
              <a:t>3</a:t>
            </a:r>
            <a:endParaRPr lang="en-US" dirty="0"/>
          </a:p>
        </p:txBody>
      </p:sp>
      <p:sp>
        <p:nvSpPr>
          <p:cNvPr id="32" name="Oval 31"/>
          <p:cNvSpPr/>
          <p:nvPr/>
        </p:nvSpPr>
        <p:spPr>
          <a:xfrm>
            <a:off x="2906002" y="3283744"/>
            <a:ext cx="306533" cy="304825"/>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bn-IN" dirty="0"/>
              <a:t>b</a:t>
            </a:r>
            <a:endParaRPr lang="en-US" dirty="0"/>
          </a:p>
        </p:txBody>
      </p:sp>
      <p:sp>
        <p:nvSpPr>
          <p:cNvPr id="34" name="Oval 33"/>
          <p:cNvSpPr/>
          <p:nvPr/>
        </p:nvSpPr>
        <p:spPr>
          <a:xfrm>
            <a:off x="2201460" y="3286207"/>
            <a:ext cx="306533" cy="304825"/>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bn-IN" dirty="0"/>
              <a:t>a</a:t>
            </a:r>
            <a:endParaRPr lang="en-US" dirty="0"/>
          </a:p>
        </p:txBody>
      </p:sp>
      <p:sp>
        <p:nvSpPr>
          <p:cNvPr id="35" name="Block Arc 34"/>
          <p:cNvSpPr/>
          <p:nvPr/>
        </p:nvSpPr>
        <p:spPr>
          <a:xfrm>
            <a:off x="3404070" y="1148011"/>
            <a:ext cx="5102232" cy="4711153"/>
          </a:xfrm>
          <a:prstGeom prst="blockArc">
            <a:avLst>
              <a:gd name="adj1" fmla="val 10800000"/>
              <a:gd name="adj2" fmla="val 10800000"/>
              <a:gd name="adj3" fmla="val 0"/>
            </a:avLst>
          </a:prstGeom>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36" name="TextBox 35"/>
          <p:cNvSpPr txBox="1"/>
          <p:nvPr/>
        </p:nvSpPr>
        <p:spPr>
          <a:xfrm>
            <a:off x="-51761" y="4793647"/>
            <a:ext cx="3793412" cy="646331"/>
          </a:xfrm>
          <a:prstGeom prst="rect">
            <a:avLst/>
          </a:prstGeom>
          <a:noFill/>
          <a:ln>
            <a:noFill/>
          </a:ln>
        </p:spPr>
        <p:txBody>
          <a:bodyPr wrap="square" rtlCol="0">
            <a:spAutoFit/>
          </a:bodyPr>
          <a:lstStyle/>
          <a:p>
            <a:pPr algn="ctr"/>
            <a:r>
              <a:rPr lang="bn-IN" sz="3600" dirty="0">
                <a:solidFill>
                  <a:schemeClr val="tx2">
                    <a:lumMod val="60000"/>
                    <a:lumOff val="40000"/>
                  </a:schemeClr>
                </a:solidFill>
              </a:rPr>
              <a:t>God’s Influence</a:t>
            </a:r>
          </a:p>
        </p:txBody>
      </p:sp>
      <p:sp>
        <p:nvSpPr>
          <p:cNvPr id="37" name="Block Arc 36"/>
          <p:cNvSpPr/>
          <p:nvPr/>
        </p:nvSpPr>
        <p:spPr>
          <a:xfrm>
            <a:off x="731886" y="2090303"/>
            <a:ext cx="2639883" cy="2727820"/>
          </a:xfrm>
          <a:prstGeom prst="blockArc">
            <a:avLst>
              <a:gd name="adj1" fmla="val 10800000"/>
              <a:gd name="adj2" fmla="val 10800000"/>
              <a:gd name="adj3" fmla="val 0"/>
            </a:avLst>
          </a:prstGeom>
          <a:ln>
            <a:solidFill>
              <a:schemeClr val="tx2">
                <a:lumMod val="60000"/>
                <a:lumOff val="4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38" name="TextBox 37"/>
          <p:cNvSpPr txBox="1"/>
          <p:nvPr/>
        </p:nvSpPr>
        <p:spPr>
          <a:xfrm>
            <a:off x="3701958" y="5845273"/>
            <a:ext cx="5104659" cy="646331"/>
          </a:xfrm>
          <a:prstGeom prst="rect">
            <a:avLst/>
          </a:prstGeom>
          <a:noFill/>
          <a:ln>
            <a:noFill/>
          </a:ln>
        </p:spPr>
        <p:txBody>
          <a:bodyPr wrap="square" rtlCol="0">
            <a:spAutoFit/>
          </a:bodyPr>
          <a:lstStyle/>
          <a:p>
            <a:pPr algn="ctr"/>
            <a:r>
              <a:rPr lang="bn-IN" sz="3600" dirty="0">
                <a:solidFill>
                  <a:srgbClr val="FF6600"/>
                </a:solidFill>
              </a:rPr>
              <a:t>The World’s Influence</a:t>
            </a:r>
          </a:p>
        </p:txBody>
      </p:sp>
      <p:cxnSp>
        <p:nvCxnSpPr>
          <p:cNvPr id="39" name="Straight Arrow Connector 38"/>
          <p:cNvCxnSpPr/>
          <p:nvPr/>
        </p:nvCxnSpPr>
        <p:spPr>
          <a:xfrm flipH="1">
            <a:off x="3751782" y="3744441"/>
            <a:ext cx="3555812" cy="0"/>
          </a:xfrm>
          <a:prstGeom prst="straightConnector1">
            <a:avLst/>
          </a:prstGeom>
          <a:ln w="76200" cmpd="sng">
            <a:tailEnd type="arrow"/>
          </a:ln>
        </p:spPr>
        <p:style>
          <a:lnRef idx="3">
            <a:schemeClr val="accent2"/>
          </a:lnRef>
          <a:fillRef idx="0">
            <a:schemeClr val="accent2"/>
          </a:fillRef>
          <a:effectRef idx="2">
            <a:schemeClr val="accent2"/>
          </a:effectRef>
          <a:fontRef idx="minor">
            <a:schemeClr val="tx1"/>
          </a:fontRef>
        </p:style>
      </p:cxnSp>
      <p:cxnSp>
        <p:nvCxnSpPr>
          <p:cNvPr id="41" name="Straight Arrow Connector 40"/>
          <p:cNvCxnSpPr/>
          <p:nvPr/>
        </p:nvCxnSpPr>
        <p:spPr>
          <a:xfrm>
            <a:off x="1889750" y="3743555"/>
            <a:ext cx="1322785" cy="0"/>
          </a:xfrm>
          <a:prstGeom prst="straightConnector1">
            <a:avLst/>
          </a:prstGeom>
          <a:ln w="38100" cmpd="sng">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943651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Oval 25"/>
          <p:cNvSpPr/>
          <p:nvPr/>
        </p:nvSpPr>
        <p:spPr>
          <a:xfrm>
            <a:off x="4346206" y="3286207"/>
            <a:ext cx="306533" cy="304825"/>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bn-IN" dirty="0"/>
              <a:t>2</a:t>
            </a:r>
            <a:endParaRPr lang="en-US" dirty="0"/>
          </a:p>
        </p:txBody>
      </p:sp>
      <p:sp>
        <p:nvSpPr>
          <p:cNvPr id="2" name="Oval 1"/>
          <p:cNvSpPr/>
          <p:nvPr/>
        </p:nvSpPr>
        <p:spPr>
          <a:xfrm>
            <a:off x="5395334" y="3283744"/>
            <a:ext cx="306533" cy="304825"/>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just"/>
            <a:r>
              <a:rPr lang="bn-IN" dirty="0"/>
              <a:t>1</a:t>
            </a:r>
            <a:endParaRPr lang="en-US" dirty="0"/>
          </a:p>
        </p:txBody>
      </p:sp>
      <p:sp>
        <p:nvSpPr>
          <p:cNvPr id="4" name="Sun 3"/>
          <p:cNvSpPr/>
          <p:nvPr/>
        </p:nvSpPr>
        <p:spPr>
          <a:xfrm>
            <a:off x="1561520" y="3233215"/>
            <a:ext cx="551737" cy="458068"/>
          </a:xfrm>
          <a:prstGeom prst="sun">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Arc 4"/>
          <p:cNvSpPr/>
          <p:nvPr/>
        </p:nvSpPr>
        <p:spPr>
          <a:xfrm rot="10800000">
            <a:off x="1426183" y="2196655"/>
            <a:ext cx="4122418" cy="2488114"/>
          </a:xfrm>
          <a:prstGeom prst="arc">
            <a:avLst>
              <a:gd name="adj1" fmla="val 17739386"/>
              <a:gd name="adj2" fmla="val 3851600"/>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6" name="Arc 5"/>
          <p:cNvSpPr/>
          <p:nvPr/>
        </p:nvSpPr>
        <p:spPr>
          <a:xfrm rot="10800000" flipH="1" flipV="1">
            <a:off x="-1742611" y="2224123"/>
            <a:ext cx="4014569" cy="2460646"/>
          </a:xfrm>
          <a:prstGeom prst="arc">
            <a:avLst>
              <a:gd name="adj1" fmla="val 20057978"/>
              <a:gd name="adj2" fmla="val 1513481"/>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8" name="Straight Connector 7"/>
          <p:cNvCxnSpPr>
            <a:stCxn id="5" idx="2"/>
          </p:cNvCxnSpPr>
          <p:nvPr/>
        </p:nvCxnSpPr>
        <p:spPr>
          <a:xfrm flipV="1">
            <a:off x="2909906" y="1602154"/>
            <a:ext cx="2834402" cy="644325"/>
          </a:xfrm>
          <a:prstGeom prst="line">
            <a:avLst/>
          </a:prstGeom>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flipV="1">
            <a:off x="2906002" y="4636409"/>
            <a:ext cx="2834402" cy="644325"/>
          </a:xfrm>
          <a:prstGeom prst="line">
            <a:avLst/>
          </a:prstGeom>
        </p:spPr>
        <p:style>
          <a:lnRef idx="2">
            <a:schemeClr val="accent1"/>
          </a:lnRef>
          <a:fillRef idx="0">
            <a:schemeClr val="accent1"/>
          </a:fillRef>
          <a:effectRef idx="1">
            <a:schemeClr val="accent1"/>
          </a:effectRef>
          <a:fontRef idx="minor">
            <a:schemeClr val="tx1"/>
          </a:fontRef>
        </p:style>
      </p:cxnSp>
      <p:sp>
        <p:nvSpPr>
          <p:cNvPr id="13" name="Arc 12"/>
          <p:cNvSpPr/>
          <p:nvPr/>
        </p:nvSpPr>
        <p:spPr>
          <a:xfrm rot="10800000" flipH="1" flipV="1">
            <a:off x="2416728" y="1010715"/>
            <a:ext cx="4014569" cy="4874846"/>
          </a:xfrm>
          <a:prstGeom prst="arc">
            <a:avLst>
              <a:gd name="adj1" fmla="val 18333680"/>
              <a:gd name="adj2" fmla="val 3272353"/>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bn-IN" dirty="0"/>
          </a:p>
        </p:txBody>
      </p:sp>
      <p:sp>
        <p:nvSpPr>
          <p:cNvPr id="14" name="Arc 13"/>
          <p:cNvSpPr/>
          <p:nvPr/>
        </p:nvSpPr>
        <p:spPr>
          <a:xfrm rot="10800000" flipH="1" flipV="1">
            <a:off x="849784" y="1163115"/>
            <a:ext cx="4014569" cy="4874846"/>
          </a:xfrm>
          <a:prstGeom prst="arc">
            <a:avLst>
              <a:gd name="adj1" fmla="val 18663532"/>
              <a:gd name="adj2" fmla="val 2425085"/>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5" name="Arc 14"/>
          <p:cNvSpPr/>
          <p:nvPr/>
        </p:nvSpPr>
        <p:spPr>
          <a:xfrm rot="10800000" flipH="1" flipV="1">
            <a:off x="245929" y="1188518"/>
            <a:ext cx="4014569" cy="4874846"/>
          </a:xfrm>
          <a:prstGeom prst="arc">
            <a:avLst>
              <a:gd name="adj1" fmla="val 18888688"/>
              <a:gd name="adj2" fmla="val 2092896"/>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8" name="TextBox 17"/>
          <p:cNvSpPr txBox="1"/>
          <p:nvPr/>
        </p:nvSpPr>
        <p:spPr>
          <a:xfrm>
            <a:off x="1616260" y="317014"/>
            <a:ext cx="1783465" cy="338554"/>
          </a:xfrm>
          <a:prstGeom prst="rect">
            <a:avLst/>
          </a:prstGeom>
          <a:noFill/>
        </p:spPr>
        <p:txBody>
          <a:bodyPr wrap="square" rtlCol="0">
            <a:spAutoFit/>
          </a:bodyPr>
          <a:lstStyle/>
          <a:p>
            <a:pPr algn="ctr"/>
            <a:r>
              <a:rPr lang="bn-IN" sz="1600" dirty="0">
                <a:solidFill>
                  <a:srgbClr val="FF0000"/>
                </a:solidFill>
                <a:latin typeface="Times New Roman"/>
                <a:cs typeface="Times New Roman"/>
              </a:rPr>
              <a:t>Mind &amp; Will</a:t>
            </a:r>
          </a:p>
        </p:txBody>
      </p:sp>
      <p:sp>
        <p:nvSpPr>
          <p:cNvPr id="19" name="TextBox 18"/>
          <p:cNvSpPr txBox="1"/>
          <p:nvPr/>
        </p:nvSpPr>
        <p:spPr>
          <a:xfrm>
            <a:off x="4829668" y="291356"/>
            <a:ext cx="1746703" cy="338554"/>
          </a:xfrm>
          <a:prstGeom prst="rect">
            <a:avLst/>
          </a:prstGeom>
          <a:noFill/>
        </p:spPr>
        <p:txBody>
          <a:bodyPr wrap="square" rtlCol="0">
            <a:spAutoFit/>
          </a:bodyPr>
          <a:lstStyle/>
          <a:p>
            <a:r>
              <a:rPr lang="bn-IN" sz="1600" dirty="0">
                <a:solidFill>
                  <a:srgbClr val="FF0000"/>
                </a:solidFill>
                <a:latin typeface="Times New Roman"/>
                <a:cs typeface="Times New Roman"/>
              </a:rPr>
              <a:t>Our </a:t>
            </a:r>
            <a:r>
              <a:rPr lang="en-GB" sz="1600" dirty="0">
                <a:solidFill>
                  <a:srgbClr val="FF0000"/>
                </a:solidFill>
                <a:latin typeface="Times New Roman"/>
                <a:cs typeface="Times New Roman"/>
              </a:rPr>
              <a:t>E</a:t>
            </a:r>
            <a:r>
              <a:rPr lang="bn-IN" sz="1600" dirty="0">
                <a:solidFill>
                  <a:srgbClr val="FF0000"/>
                </a:solidFill>
                <a:latin typeface="Times New Roman"/>
                <a:cs typeface="Times New Roman"/>
              </a:rPr>
              <a:t>motions</a:t>
            </a:r>
          </a:p>
        </p:txBody>
      </p:sp>
      <p:sp>
        <p:nvSpPr>
          <p:cNvPr id="20" name="TextBox 19"/>
          <p:cNvSpPr txBox="1"/>
          <p:nvPr/>
        </p:nvSpPr>
        <p:spPr>
          <a:xfrm>
            <a:off x="6431297" y="291356"/>
            <a:ext cx="1574765" cy="338554"/>
          </a:xfrm>
          <a:prstGeom prst="rect">
            <a:avLst/>
          </a:prstGeom>
          <a:noFill/>
        </p:spPr>
        <p:txBody>
          <a:bodyPr wrap="square" rtlCol="0">
            <a:spAutoFit/>
          </a:bodyPr>
          <a:lstStyle/>
          <a:p>
            <a:pPr algn="ctr"/>
            <a:r>
              <a:rPr lang="bn-IN" sz="1600" dirty="0">
                <a:solidFill>
                  <a:srgbClr val="FF0000"/>
                </a:solidFill>
                <a:latin typeface="Times New Roman"/>
                <a:cs typeface="Times New Roman"/>
              </a:rPr>
              <a:t>Our </a:t>
            </a:r>
            <a:r>
              <a:rPr lang="en-GB" sz="1600" dirty="0">
                <a:solidFill>
                  <a:srgbClr val="FF0000"/>
                </a:solidFill>
                <a:latin typeface="Times New Roman"/>
                <a:cs typeface="Times New Roman"/>
              </a:rPr>
              <a:t>F</a:t>
            </a:r>
            <a:r>
              <a:rPr lang="bn-IN" sz="1600" dirty="0">
                <a:solidFill>
                  <a:srgbClr val="FF0000"/>
                </a:solidFill>
                <a:latin typeface="Times New Roman"/>
                <a:cs typeface="Times New Roman"/>
              </a:rPr>
              <a:t>ive </a:t>
            </a:r>
            <a:r>
              <a:rPr lang="en-GB" sz="1600" dirty="0">
                <a:solidFill>
                  <a:srgbClr val="FF0000"/>
                </a:solidFill>
                <a:latin typeface="Times New Roman"/>
                <a:cs typeface="Times New Roman"/>
              </a:rPr>
              <a:t>S</a:t>
            </a:r>
            <a:r>
              <a:rPr lang="bn-IN" sz="1600" dirty="0">
                <a:solidFill>
                  <a:srgbClr val="FF0000"/>
                </a:solidFill>
                <a:latin typeface="Times New Roman"/>
                <a:cs typeface="Times New Roman"/>
              </a:rPr>
              <a:t>enses</a:t>
            </a:r>
          </a:p>
        </p:txBody>
      </p:sp>
      <p:sp>
        <p:nvSpPr>
          <p:cNvPr id="21" name="TextBox 20"/>
          <p:cNvSpPr txBox="1"/>
          <p:nvPr/>
        </p:nvSpPr>
        <p:spPr>
          <a:xfrm>
            <a:off x="2988700" y="291356"/>
            <a:ext cx="1982411" cy="584776"/>
          </a:xfrm>
          <a:prstGeom prst="rect">
            <a:avLst/>
          </a:prstGeom>
          <a:noFill/>
        </p:spPr>
        <p:txBody>
          <a:bodyPr wrap="square" rtlCol="0">
            <a:spAutoFit/>
          </a:bodyPr>
          <a:lstStyle/>
          <a:p>
            <a:pPr algn="ctr"/>
            <a:r>
              <a:rPr lang="bn-IN" sz="1600" dirty="0">
                <a:solidFill>
                  <a:srgbClr val="FF0000"/>
                </a:solidFill>
                <a:latin typeface="Times New Roman"/>
                <a:cs typeface="Times New Roman"/>
              </a:rPr>
              <a:t>Inner </a:t>
            </a:r>
            <a:r>
              <a:rPr lang="en-GB" sz="1600" dirty="0">
                <a:solidFill>
                  <a:srgbClr val="FF0000"/>
                </a:solidFill>
                <a:latin typeface="Times New Roman"/>
                <a:cs typeface="Times New Roman"/>
              </a:rPr>
              <a:t>S</a:t>
            </a:r>
            <a:r>
              <a:rPr lang="bn-IN" sz="1600" dirty="0">
                <a:solidFill>
                  <a:srgbClr val="FF0000"/>
                </a:solidFill>
                <a:latin typeface="Times New Roman"/>
                <a:cs typeface="Times New Roman"/>
              </a:rPr>
              <a:t>enses,</a:t>
            </a:r>
          </a:p>
          <a:p>
            <a:pPr algn="ctr"/>
            <a:r>
              <a:rPr lang="bn-IN" sz="1600" dirty="0">
                <a:solidFill>
                  <a:srgbClr val="FF0000"/>
                </a:solidFill>
                <a:latin typeface="Times New Roman"/>
                <a:cs typeface="Times New Roman"/>
              </a:rPr>
              <a:t>Imagination</a:t>
            </a:r>
          </a:p>
        </p:txBody>
      </p:sp>
      <p:sp>
        <p:nvSpPr>
          <p:cNvPr id="24" name="Arc 23"/>
          <p:cNvSpPr/>
          <p:nvPr/>
        </p:nvSpPr>
        <p:spPr>
          <a:xfrm rot="10800000" flipH="1" flipV="1">
            <a:off x="-366516" y="1194383"/>
            <a:ext cx="4014569" cy="4874846"/>
          </a:xfrm>
          <a:prstGeom prst="arc">
            <a:avLst>
              <a:gd name="adj1" fmla="val 19080729"/>
              <a:gd name="adj2" fmla="val 1910964"/>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40" name="Arc 39"/>
          <p:cNvSpPr/>
          <p:nvPr/>
        </p:nvSpPr>
        <p:spPr>
          <a:xfrm rot="10800000" flipH="1" flipV="1">
            <a:off x="-1574913" y="2013930"/>
            <a:ext cx="4014569" cy="2893096"/>
          </a:xfrm>
          <a:prstGeom prst="arc">
            <a:avLst>
              <a:gd name="adj1" fmla="val 19839954"/>
              <a:gd name="adj2" fmla="val 1720128"/>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50" name="TextBox 49"/>
          <p:cNvSpPr txBox="1"/>
          <p:nvPr/>
        </p:nvSpPr>
        <p:spPr>
          <a:xfrm>
            <a:off x="106661" y="267268"/>
            <a:ext cx="1654908" cy="338554"/>
          </a:xfrm>
          <a:prstGeom prst="rect">
            <a:avLst/>
          </a:prstGeom>
          <a:noFill/>
        </p:spPr>
        <p:txBody>
          <a:bodyPr wrap="square" rtlCol="0">
            <a:spAutoFit/>
          </a:bodyPr>
          <a:lstStyle/>
          <a:p>
            <a:pPr algn="ctr"/>
            <a:r>
              <a:rPr lang="bn-IN" sz="1600" dirty="0">
                <a:solidFill>
                  <a:srgbClr val="FF0000"/>
                </a:solidFill>
                <a:latin typeface="Times New Roman"/>
                <a:cs typeface="Times New Roman"/>
              </a:rPr>
              <a:t>the spirit</a:t>
            </a:r>
          </a:p>
        </p:txBody>
      </p:sp>
      <p:sp>
        <p:nvSpPr>
          <p:cNvPr id="30" name="Oval 29"/>
          <p:cNvSpPr/>
          <p:nvPr/>
        </p:nvSpPr>
        <p:spPr>
          <a:xfrm>
            <a:off x="3751776" y="3283744"/>
            <a:ext cx="306533" cy="304825"/>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bn-IN" dirty="0"/>
              <a:t>3</a:t>
            </a:r>
            <a:endParaRPr lang="en-US" dirty="0"/>
          </a:p>
        </p:txBody>
      </p:sp>
      <p:sp>
        <p:nvSpPr>
          <p:cNvPr id="32" name="Oval 31"/>
          <p:cNvSpPr/>
          <p:nvPr/>
        </p:nvSpPr>
        <p:spPr>
          <a:xfrm>
            <a:off x="2906002" y="3283744"/>
            <a:ext cx="306533" cy="304825"/>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bn-IN" dirty="0"/>
              <a:t>b</a:t>
            </a:r>
            <a:endParaRPr lang="en-US" dirty="0"/>
          </a:p>
        </p:txBody>
      </p:sp>
      <p:sp>
        <p:nvSpPr>
          <p:cNvPr id="34" name="Oval 33"/>
          <p:cNvSpPr/>
          <p:nvPr/>
        </p:nvSpPr>
        <p:spPr>
          <a:xfrm>
            <a:off x="2201460" y="3286207"/>
            <a:ext cx="306533" cy="304825"/>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bn-IN" dirty="0"/>
              <a:t>a</a:t>
            </a:r>
            <a:endParaRPr lang="en-US" dirty="0"/>
          </a:p>
        </p:txBody>
      </p:sp>
      <p:sp>
        <p:nvSpPr>
          <p:cNvPr id="35" name="Block Arc 34"/>
          <p:cNvSpPr/>
          <p:nvPr/>
        </p:nvSpPr>
        <p:spPr>
          <a:xfrm>
            <a:off x="3404070" y="1148011"/>
            <a:ext cx="5102232" cy="4711153"/>
          </a:xfrm>
          <a:prstGeom prst="blockArc">
            <a:avLst>
              <a:gd name="adj1" fmla="val 10800000"/>
              <a:gd name="adj2" fmla="val 10800000"/>
              <a:gd name="adj3" fmla="val 0"/>
            </a:avLst>
          </a:prstGeom>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36" name="TextBox 35"/>
          <p:cNvSpPr txBox="1"/>
          <p:nvPr/>
        </p:nvSpPr>
        <p:spPr>
          <a:xfrm>
            <a:off x="245929" y="5904799"/>
            <a:ext cx="3402126" cy="646331"/>
          </a:xfrm>
          <a:prstGeom prst="rect">
            <a:avLst/>
          </a:prstGeom>
          <a:noFill/>
          <a:ln>
            <a:noFill/>
          </a:ln>
        </p:spPr>
        <p:txBody>
          <a:bodyPr wrap="square" rtlCol="0">
            <a:spAutoFit/>
          </a:bodyPr>
          <a:lstStyle/>
          <a:p>
            <a:pPr algn="ctr"/>
            <a:r>
              <a:rPr lang="bn-IN" sz="3600" dirty="0">
                <a:solidFill>
                  <a:schemeClr val="tx2">
                    <a:lumMod val="60000"/>
                    <a:lumOff val="40000"/>
                  </a:schemeClr>
                </a:solidFill>
              </a:rPr>
              <a:t>The New Man</a:t>
            </a:r>
          </a:p>
        </p:txBody>
      </p:sp>
      <p:sp>
        <p:nvSpPr>
          <p:cNvPr id="37" name="Block Arc 36"/>
          <p:cNvSpPr/>
          <p:nvPr/>
        </p:nvSpPr>
        <p:spPr>
          <a:xfrm>
            <a:off x="731886" y="2090303"/>
            <a:ext cx="2639883" cy="2727820"/>
          </a:xfrm>
          <a:prstGeom prst="blockArc">
            <a:avLst>
              <a:gd name="adj1" fmla="val 10800000"/>
              <a:gd name="adj2" fmla="val 10800000"/>
              <a:gd name="adj3" fmla="val 0"/>
            </a:avLst>
          </a:prstGeom>
          <a:ln>
            <a:solidFill>
              <a:schemeClr val="tx2">
                <a:lumMod val="60000"/>
                <a:lumOff val="4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38" name="TextBox 37"/>
          <p:cNvSpPr txBox="1"/>
          <p:nvPr/>
        </p:nvSpPr>
        <p:spPr>
          <a:xfrm>
            <a:off x="4039341" y="5904799"/>
            <a:ext cx="4193270" cy="646331"/>
          </a:xfrm>
          <a:prstGeom prst="rect">
            <a:avLst/>
          </a:prstGeom>
          <a:noFill/>
          <a:ln>
            <a:noFill/>
          </a:ln>
        </p:spPr>
        <p:txBody>
          <a:bodyPr wrap="square" rtlCol="0">
            <a:spAutoFit/>
          </a:bodyPr>
          <a:lstStyle/>
          <a:p>
            <a:pPr algn="ctr"/>
            <a:r>
              <a:rPr lang="bn-IN" sz="3600" dirty="0">
                <a:solidFill>
                  <a:srgbClr val="FF6600"/>
                </a:solidFill>
              </a:rPr>
              <a:t>The OldMan</a:t>
            </a:r>
          </a:p>
        </p:txBody>
      </p:sp>
      <p:cxnSp>
        <p:nvCxnSpPr>
          <p:cNvPr id="39" name="Straight Arrow Connector 38"/>
          <p:cNvCxnSpPr/>
          <p:nvPr/>
        </p:nvCxnSpPr>
        <p:spPr>
          <a:xfrm>
            <a:off x="3751782" y="3678747"/>
            <a:ext cx="3555812" cy="0"/>
          </a:xfrm>
          <a:prstGeom prst="straightConnector1">
            <a:avLst/>
          </a:prstGeom>
          <a:ln w="76200" cmpd="sng">
            <a:tailEnd type="arrow"/>
          </a:ln>
        </p:spPr>
        <p:style>
          <a:lnRef idx="3">
            <a:schemeClr val="accent2"/>
          </a:lnRef>
          <a:fillRef idx="0">
            <a:schemeClr val="accent2"/>
          </a:fillRef>
          <a:effectRef idx="2">
            <a:schemeClr val="accent2"/>
          </a:effectRef>
          <a:fontRef idx="minor">
            <a:schemeClr val="tx1"/>
          </a:fontRef>
        </p:style>
      </p:cxnSp>
      <p:cxnSp>
        <p:nvCxnSpPr>
          <p:cNvPr id="41" name="Straight Arrow Connector 40"/>
          <p:cNvCxnSpPr/>
          <p:nvPr/>
        </p:nvCxnSpPr>
        <p:spPr>
          <a:xfrm flipH="1">
            <a:off x="1889750" y="3677861"/>
            <a:ext cx="1322785" cy="0"/>
          </a:xfrm>
          <a:prstGeom prst="straightConnector1">
            <a:avLst/>
          </a:prstGeom>
          <a:ln w="38100" cmpd="sng">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327333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n 3"/>
          <p:cNvSpPr/>
          <p:nvPr/>
        </p:nvSpPr>
        <p:spPr>
          <a:xfrm>
            <a:off x="1561520" y="3233215"/>
            <a:ext cx="551737" cy="458068"/>
          </a:xfrm>
          <a:prstGeom prst="sun">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Arc 4"/>
          <p:cNvSpPr/>
          <p:nvPr/>
        </p:nvSpPr>
        <p:spPr>
          <a:xfrm rot="10800000">
            <a:off x="1426183" y="2196655"/>
            <a:ext cx="4122418" cy="2488114"/>
          </a:xfrm>
          <a:prstGeom prst="arc">
            <a:avLst>
              <a:gd name="adj1" fmla="val 17739386"/>
              <a:gd name="adj2" fmla="val 3851600"/>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6" name="Arc 5"/>
          <p:cNvSpPr/>
          <p:nvPr/>
        </p:nvSpPr>
        <p:spPr>
          <a:xfrm rot="10800000" flipH="1" flipV="1">
            <a:off x="-1742611" y="2224123"/>
            <a:ext cx="4014569" cy="2460646"/>
          </a:xfrm>
          <a:prstGeom prst="arc">
            <a:avLst>
              <a:gd name="adj1" fmla="val 20057978"/>
              <a:gd name="adj2" fmla="val 1513481"/>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8" name="Straight Connector 7"/>
          <p:cNvCxnSpPr>
            <a:stCxn id="5" idx="2"/>
          </p:cNvCxnSpPr>
          <p:nvPr/>
        </p:nvCxnSpPr>
        <p:spPr>
          <a:xfrm flipV="1">
            <a:off x="2909906" y="1602154"/>
            <a:ext cx="2834402" cy="644325"/>
          </a:xfrm>
          <a:prstGeom prst="line">
            <a:avLst/>
          </a:prstGeom>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flipV="1">
            <a:off x="2906002" y="4636409"/>
            <a:ext cx="2834402" cy="644325"/>
          </a:xfrm>
          <a:prstGeom prst="line">
            <a:avLst/>
          </a:prstGeom>
        </p:spPr>
        <p:style>
          <a:lnRef idx="2">
            <a:schemeClr val="accent1"/>
          </a:lnRef>
          <a:fillRef idx="0">
            <a:schemeClr val="accent1"/>
          </a:fillRef>
          <a:effectRef idx="1">
            <a:schemeClr val="accent1"/>
          </a:effectRef>
          <a:fontRef idx="minor">
            <a:schemeClr val="tx1"/>
          </a:fontRef>
        </p:style>
      </p:cxnSp>
      <p:sp>
        <p:nvSpPr>
          <p:cNvPr id="13" name="Arc 12"/>
          <p:cNvSpPr/>
          <p:nvPr/>
        </p:nvSpPr>
        <p:spPr>
          <a:xfrm rot="10800000" flipH="1" flipV="1">
            <a:off x="2416728" y="1010715"/>
            <a:ext cx="4014569" cy="4874846"/>
          </a:xfrm>
          <a:prstGeom prst="arc">
            <a:avLst>
              <a:gd name="adj1" fmla="val 18333680"/>
              <a:gd name="adj2" fmla="val 3272353"/>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bn-IN" dirty="0"/>
          </a:p>
        </p:txBody>
      </p:sp>
      <p:sp>
        <p:nvSpPr>
          <p:cNvPr id="14" name="Arc 13"/>
          <p:cNvSpPr/>
          <p:nvPr/>
        </p:nvSpPr>
        <p:spPr>
          <a:xfrm rot="10800000" flipH="1" flipV="1">
            <a:off x="849784" y="1163115"/>
            <a:ext cx="4014569" cy="4874846"/>
          </a:xfrm>
          <a:prstGeom prst="arc">
            <a:avLst>
              <a:gd name="adj1" fmla="val 18663532"/>
              <a:gd name="adj2" fmla="val 2425085"/>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5" name="Arc 14"/>
          <p:cNvSpPr/>
          <p:nvPr/>
        </p:nvSpPr>
        <p:spPr>
          <a:xfrm rot="10800000" flipH="1" flipV="1">
            <a:off x="245929" y="1188518"/>
            <a:ext cx="4014569" cy="4874846"/>
          </a:xfrm>
          <a:prstGeom prst="arc">
            <a:avLst>
              <a:gd name="adj1" fmla="val 18888688"/>
              <a:gd name="adj2" fmla="val 2092896"/>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24" name="Arc 23"/>
          <p:cNvSpPr/>
          <p:nvPr/>
        </p:nvSpPr>
        <p:spPr>
          <a:xfrm rot="10800000" flipH="1" flipV="1">
            <a:off x="-366516" y="1194383"/>
            <a:ext cx="4014569" cy="4874846"/>
          </a:xfrm>
          <a:prstGeom prst="arc">
            <a:avLst>
              <a:gd name="adj1" fmla="val 19080729"/>
              <a:gd name="adj2" fmla="val 1910964"/>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40" name="Arc 39"/>
          <p:cNvSpPr/>
          <p:nvPr/>
        </p:nvSpPr>
        <p:spPr>
          <a:xfrm rot="10800000" flipH="1" flipV="1">
            <a:off x="-1574913" y="2013930"/>
            <a:ext cx="4014569" cy="2893096"/>
          </a:xfrm>
          <a:prstGeom prst="arc">
            <a:avLst>
              <a:gd name="adj1" fmla="val 19839954"/>
              <a:gd name="adj2" fmla="val 1720128"/>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32" name="Oval 31"/>
          <p:cNvSpPr/>
          <p:nvPr/>
        </p:nvSpPr>
        <p:spPr>
          <a:xfrm>
            <a:off x="2906002" y="3283744"/>
            <a:ext cx="306533" cy="304825"/>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bn-IN" dirty="0"/>
              <a:t>b</a:t>
            </a:r>
            <a:endParaRPr lang="en-US" dirty="0"/>
          </a:p>
        </p:txBody>
      </p:sp>
      <p:sp>
        <p:nvSpPr>
          <p:cNvPr id="34" name="Oval 33"/>
          <p:cNvSpPr/>
          <p:nvPr/>
        </p:nvSpPr>
        <p:spPr>
          <a:xfrm>
            <a:off x="2201460" y="3286207"/>
            <a:ext cx="306533" cy="304825"/>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bn-IN" dirty="0"/>
              <a:t>a</a:t>
            </a:r>
            <a:endParaRPr lang="en-US" dirty="0"/>
          </a:p>
        </p:txBody>
      </p:sp>
      <p:sp>
        <p:nvSpPr>
          <p:cNvPr id="36" name="TextBox 35"/>
          <p:cNvSpPr txBox="1"/>
          <p:nvPr/>
        </p:nvSpPr>
        <p:spPr>
          <a:xfrm>
            <a:off x="503590" y="469339"/>
            <a:ext cx="8457429" cy="830997"/>
          </a:xfrm>
          <a:prstGeom prst="rect">
            <a:avLst/>
          </a:prstGeom>
          <a:noFill/>
          <a:ln>
            <a:noFill/>
          </a:ln>
        </p:spPr>
        <p:txBody>
          <a:bodyPr wrap="square" rtlCol="0">
            <a:spAutoFit/>
          </a:bodyPr>
          <a:lstStyle/>
          <a:p>
            <a:pPr algn="ctr"/>
            <a:r>
              <a:rPr lang="bn-IN" sz="2400" dirty="0">
                <a:solidFill>
                  <a:srgbClr val="FF0000"/>
                </a:solidFill>
                <a:latin typeface="Times New Roman"/>
                <a:cs typeface="Times New Roman"/>
              </a:rPr>
              <a:t>The </a:t>
            </a:r>
            <a:r>
              <a:rPr lang="en-GB" sz="2400" dirty="0">
                <a:solidFill>
                  <a:srgbClr val="FF0000"/>
                </a:solidFill>
                <a:latin typeface="Times New Roman"/>
                <a:cs typeface="Times New Roman"/>
              </a:rPr>
              <a:t>A</a:t>
            </a:r>
            <a:r>
              <a:rPr lang="bn-IN" sz="2400" dirty="0">
                <a:solidFill>
                  <a:srgbClr val="FF0000"/>
                </a:solidFill>
                <a:latin typeface="Times New Roman"/>
                <a:cs typeface="Times New Roman"/>
              </a:rPr>
              <a:t>cts of Faith, Hope and Love, made by the active mind and will, through the grace of God, unite us with Him.</a:t>
            </a:r>
          </a:p>
        </p:txBody>
      </p:sp>
      <p:sp>
        <p:nvSpPr>
          <p:cNvPr id="37" name="Block Arc 36"/>
          <p:cNvSpPr/>
          <p:nvPr/>
        </p:nvSpPr>
        <p:spPr>
          <a:xfrm>
            <a:off x="731886" y="2090303"/>
            <a:ext cx="2639883" cy="2727820"/>
          </a:xfrm>
          <a:prstGeom prst="blockArc">
            <a:avLst>
              <a:gd name="adj1" fmla="val 10800000"/>
              <a:gd name="adj2" fmla="val 10800000"/>
              <a:gd name="adj3" fmla="val 0"/>
            </a:avLst>
          </a:prstGeom>
          <a:ln>
            <a:solidFill>
              <a:schemeClr val="tx2">
                <a:lumMod val="60000"/>
                <a:lumOff val="4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cxnSp>
        <p:nvCxnSpPr>
          <p:cNvPr id="41" name="Straight Arrow Connector 40"/>
          <p:cNvCxnSpPr/>
          <p:nvPr/>
        </p:nvCxnSpPr>
        <p:spPr>
          <a:xfrm flipH="1">
            <a:off x="1889750" y="3677861"/>
            <a:ext cx="1322785" cy="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28" name="TextBox 27"/>
          <p:cNvSpPr txBox="1"/>
          <p:nvPr/>
        </p:nvSpPr>
        <p:spPr>
          <a:xfrm>
            <a:off x="1527869" y="5746063"/>
            <a:ext cx="6672967" cy="646331"/>
          </a:xfrm>
          <a:prstGeom prst="rect">
            <a:avLst/>
          </a:prstGeom>
          <a:noFill/>
          <a:ln>
            <a:noFill/>
          </a:ln>
        </p:spPr>
        <p:txBody>
          <a:bodyPr wrap="square" rtlCol="0">
            <a:spAutoFit/>
          </a:bodyPr>
          <a:lstStyle/>
          <a:p>
            <a:pPr algn="ctr"/>
            <a:r>
              <a:rPr lang="bn-IN" sz="3600" dirty="0">
                <a:solidFill>
                  <a:schemeClr val="tx2">
                    <a:lumMod val="60000"/>
                    <a:lumOff val="40000"/>
                  </a:schemeClr>
                </a:solidFill>
              </a:rPr>
              <a:t>The New Man Functioning</a:t>
            </a:r>
          </a:p>
        </p:txBody>
      </p:sp>
      <p:sp>
        <p:nvSpPr>
          <p:cNvPr id="3" name="TextBox 2"/>
          <p:cNvSpPr txBox="1"/>
          <p:nvPr/>
        </p:nvSpPr>
        <p:spPr>
          <a:xfrm>
            <a:off x="7225430" y="1883179"/>
            <a:ext cx="1828252" cy="2585323"/>
          </a:xfrm>
          <a:prstGeom prst="rect">
            <a:avLst/>
          </a:prstGeom>
          <a:noFill/>
        </p:spPr>
        <p:txBody>
          <a:bodyPr wrap="square" rtlCol="0">
            <a:spAutoFit/>
          </a:bodyPr>
          <a:lstStyle/>
          <a:p>
            <a:pPr algn="just"/>
            <a:r>
              <a:rPr lang="en-GB" dirty="0">
                <a:latin typeface="Times New Roman"/>
                <a:cs typeface="Times New Roman"/>
              </a:rPr>
              <a:t>“The life I live in the body, I live by faith in the Son of God, who loved me and gave Himself up for me.” (</a:t>
            </a:r>
            <a:r>
              <a:rPr lang="en-GB" dirty="0" err="1">
                <a:latin typeface="Times New Roman"/>
                <a:cs typeface="Times New Roman"/>
              </a:rPr>
              <a:t>Ga</a:t>
            </a:r>
            <a:r>
              <a:rPr lang="en-GB" dirty="0">
                <a:latin typeface="Times New Roman"/>
                <a:cs typeface="Times New Roman"/>
              </a:rPr>
              <a:t> 2:20)</a:t>
            </a:r>
          </a:p>
          <a:p>
            <a:endParaRPr lang="en-US" dirty="0"/>
          </a:p>
        </p:txBody>
      </p:sp>
    </p:spTree>
    <p:extLst>
      <p:ext uri="{BB962C8B-B14F-4D97-AF65-F5344CB8AC3E}">
        <p14:creationId xmlns:p14="http://schemas.microsoft.com/office/powerpoint/2010/main" val="41943147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Oval 25"/>
          <p:cNvSpPr/>
          <p:nvPr/>
        </p:nvSpPr>
        <p:spPr>
          <a:xfrm>
            <a:off x="4346206" y="3286207"/>
            <a:ext cx="306533" cy="304825"/>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bn-IN" dirty="0"/>
              <a:t>2</a:t>
            </a:r>
            <a:endParaRPr lang="en-US" dirty="0"/>
          </a:p>
        </p:txBody>
      </p:sp>
      <p:sp>
        <p:nvSpPr>
          <p:cNvPr id="2" name="Oval 1"/>
          <p:cNvSpPr/>
          <p:nvPr/>
        </p:nvSpPr>
        <p:spPr>
          <a:xfrm>
            <a:off x="5395334" y="3283744"/>
            <a:ext cx="306533" cy="304825"/>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just"/>
            <a:r>
              <a:rPr lang="bn-IN" dirty="0"/>
              <a:t>1</a:t>
            </a:r>
            <a:endParaRPr lang="en-US" dirty="0"/>
          </a:p>
        </p:txBody>
      </p:sp>
      <p:sp>
        <p:nvSpPr>
          <p:cNvPr id="4" name="Sun 3"/>
          <p:cNvSpPr/>
          <p:nvPr/>
        </p:nvSpPr>
        <p:spPr>
          <a:xfrm>
            <a:off x="1561520" y="3233215"/>
            <a:ext cx="551737" cy="458068"/>
          </a:xfrm>
          <a:prstGeom prst="sun">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Arc 4"/>
          <p:cNvSpPr/>
          <p:nvPr/>
        </p:nvSpPr>
        <p:spPr>
          <a:xfrm rot="10800000">
            <a:off x="1426183" y="2196655"/>
            <a:ext cx="4122418" cy="2488114"/>
          </a:xfrm>
          <a:prstGeom prst="arc">
            <a:avLst>
              <a:gd name="adj1" fmla="val 17739386"/>
              <a:gd name="adj2" fmla="val 3851600"/>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6" name="Arc 5"/>
          <p:cNvSpPr/>
          <p:nvPr/>
        </p:nvSpPr>
        <p:spPr>
          <a:xfrm rot="10800000" flipH="1" flipV="1">
            <a:off x="-1742611" y="2224123"/>
            <a:ext cx="4014569" cy="2460646"/>
          </a:xfrm>
          <a:prstGeom prst="arc">
            <a:avLst>
              <a:gd name="adj1" fmla="val 20057978"/>
              <a:gd name="adj2" fmla="val 1513481"/>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8" name="Straight Connector 7"/>
          <p:cNvCxnSpPr>
            <a:stCxn id="5" idx="2"/>
          </p:cNvCxnSpPr>
          <p:nvPr/>
        </p:nvCxnSpPr>
        <p:spPr>
          <a:xfrm flipV="1">
            <a:off x="2909906" y="1602154"/>
            <a:ext cx="2834402" cy="644325"/>
          </a:xfrm>
          <a:prstGeom prst="line">
            <a:avLst/>
          </a:prstGeom>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flipV="1">
            <a:off x="2906002" y="4636409"/>
            <a:ext cx="2834402" cy="644325"/>
          </a:xfrm>
          <a:prstGeom prst="line">
            <a:avLst/>
          </a:prstGeom>
        </p:spPr>
        <p:style>
          <a:lnRef idx="2">
            <a:schemeClr val="accent1"/>
          </a:lnRef>
          <a:fillRef idx="0">
            <a:schemeClr val="accent1"/>
          </a:fillRef>
          <a:effectRef idx="1">
            <a:schemeClr val="accent1"/>
          </a:effectRef>
          <a:fontRef idx="minor">
            <a:schemeClr val="tx1"/>
          </a:fontRef>
        </p:style>
      </p:cxnSp>
      <p:sp>
        <p:nvSpPr>
          <p:cNvPr id="13" name="Arc 12"/>
          <p:cNvSpPr/>
          <p:nvPr/>
        </p:nvSpPr>
        <p:spPr>
          <a:xfrm rot="10800000" flipH="1" flipV="1">
            <a:off x="2416728" y="1010715"/>
            <a:ext cx="4014569" cy="4874846"/>
          </a:xfrm>
          <a:prstGeom prst="arc">
            <a:avLst>
              <a:gd name="adj1" fmla="val 18333680"/>
              <a:gd name="adj2" fmla="val 3272353"/>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bn-IN" dirty="0"/>
          </a:p>
        </p:txBody>
      </p:sp>
      <p:sp>
        <p:nvSpPr>
          <p:cNvPr id="14" name="Arc 13"/>
          <p:cNvSpPr/>
          <p:nvPr/>
        </p:nvSpPr>
        <p:spPr>
          <a:xfrm rot="10800000" flipH="1" flipV="1">
            <a:off x="849784" y="1163115"/>
            <a:ext cx="4014569" cy="4874846"/>
          </a:xfrm>
          <a:prstGeom prst="arc">
            <a:avLst>
              <a:gd name="adj1" fmla="val 18663532"/>
              <a:gd name="adj2" fmla="val 2425085"/>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5" name="Arc 14"/>
          <p:cNvSpPr/>
          <p:nvPr/>
        </p:nvSpPr>
        <p:spPr>
          <a:xfrm rot="10800000" flipH="1" flipV="1">
            <a:off x="245929" y="1188518"/>
            <a:ext cx="4014569" cy="4874846"/>
          </a:xfrm>
          <a:prstGeom prst="arc">
            <a:avLst>
              <a:gd name="adj1" fmla="val 18888688"/>
              <a:gd name="adj2" fmla="val 2092896"/>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8" name="TextBox 17"/>
          <p:cNvSpPr txBox="1"/>
          <p:nvPr/>
        </p:nvSpPr>
        <p:spPr>
          <a:xfrm>
            <a:off x="1616260" y="317014"/>
            <a:ext cx="1783465" cy="338554"/>
          </a:xfrm>
          <a:prstGeom prst="rect">
            <a:avLst/>
          </a:prstGeom>
          <a:noFill/>
        </p:spPr>
        <p:txBody>
          <a:bodyPr wrap="square" rtlCol="0">
            <a:spAutoFit/>
          </a:bodyPr>
          <a:lstStyle/>
          <a:p>
            <a:pPr algn="ctr"/>
            <a:r>
              <a:rPr lang="bn-IN" sz="1600" dirty="0">
                <a:solidFill>
                  <a:srgbClr val="FF0000"/>
                </a:solidFill>
                <a:latin typeface="Times New Roman"/>
                <a:cs typeface="Times New Roman"/>
              </a:rPr>
              <a:t>Mind &amp; Will</a:t>
            </a:r>
          </a:p>
        </p:txBody>
      </p:sp>
      <p:sp>
        <p:nvSpPr>
          <p:cNvPr id="19" name="TextBox 18"/>
          <p:cNvSpPr txBox="1"/>
          <p:nvPr/>
        </p:nvSpPr>
        <p:spPr>
          <a:xfrm>
            <a:off x="4829668" y="291356"/>
            <a:ext cx="1746703" cy="338554"/>
          </a:xfrm>
          <a:prstGeom prst="rect">
            <a:avLst/>
          </a:prstGeom>
          <a:noFill/>
        </p:spPr>
        <p:txBody>
          <a:bodyPr wrap="square" rtlCol="0">
            <a:spAutoFit/>
          </a:bodyPr>
          <a:lstStyle/>
          <a:p>
            <a:r>
              <a:rPr lang="bn-IN" sz="1600" dirty="0">
                <a:solidFill>
                  <a:srgbClr val="FF0000"/>
                </a:solidFill>
                <a:latin typeface="Times New Roman"/>
                <a:cs typeface="Times New Roman"/>
              </a:rPr>
              <a:t>Our </a:t>
            </a:r>
            <a:r>
              <a:rPr lang="en-GB" sz="1600" dirty="0">
                <a:solidFill>
                  <a:srgbClr val="FF0000"/>
                </a:solidFill>
                <a:latin typeface="Times New Roman"/>
                <a:cs typeface="Times New Roman"/>
              </a:rPr>
              <a:t>E</a:t>
            </a:r>
            <a:r>
              <a:rPr lang="bn-IN" sz="1600" dirty="0">
                <a:solidFill>
                  <a:srgbClr val="FF0000"/>
                </a:solidFill>
                <a:latin typeface="Times New Roman"/>
                <a:cs typeface="Times New Roman"/>
              </a:rPr>
              <a:t>motions</a:t>
            </a:r>
          </a:p>
        </p:txBody>
      </p:sp>
      <p:sp>
        <p:nvSpPr>
          <p:cNvPr id="20" name="TextBox 19"/>
          <p:cNvSpPr txBox="1"/>
          <p:nvPr/>
        </p:nvSpPr>
        <p:spPr>
          <a:xfrm>
            <a:off x="6431297" y="291356"/>
            <a:ext cx="1574765" cy="338554"/>
          </a:xfrm>
          <a:prstGeom prst="rect">
            <a:avLst/>
          </a:prstGeom>
          <a:noFill/>
        </p:spPr>
        <p:txBody>
          <a:bodyPr wrap="square" rtlCol="0">
            <a:spAutoFit/>
          </a:bodyPr>
          <a:lstStyle/>
          <a:p>
            <a:pPr algn="ctr"/>
            <a:r>
              <a:rPr lang="bn-IN" sz="1600" dirty="0">
                <a:solidFill>
                  <a:srgbClr val="FF0000"/>
                </a:solidFill>
                <a:latin typeface="Times New Roman"/>
                <a:cs typeface="Times New Roman"/>
              </a:rPr>
              <a:t>Our </a:t>
            </a:r>
            <a:r>
              <a:rPr lang="en-GB" sz="1600" dirty="0">
                <a:solidFill>
                  <a:srgbClr val="FF0000"/>
                </a:solidFill>
                <a:latin typeface="Times New Roman"/>
                <a:cs typeface="Times New Roman"/>
              </a:rPr>
              <a:t>F</a:t>
            </a:r>
            <a:r>
              <a:rPr lang="bn-IN" sz="1600" dirty="0">
                <a:solidFill>
                  <a:srgbClr val="FF0000"/>
                </a:solidFill>
                <a:latin typeface="Times New Roman"/>
                <a:cs typeface="Times New Roman"/>
              </a:rPr>
              <a:t>ive </a:t>
            </a:r>
            <a:r>
              <a:rPr lang="en-GB" sz="1600" dirty="0">
                <a:solidFill>
                  <a:srgbClr val="FF0000"/>
                </a:solidFill>
                <a:latin typeface="Times New Roman"/>
                <a:cs typeface="Times New Roman"/>
              </a:rPr>
              <a:t>S</a:t>
            </a:r>
            <a:r>
              <a:rPr lang="bn-IN" sz="1600" dirty="0">
                <a:solidFill>
                  <a:srgbClr val="FF0000"/>
                </a:solidFill>
                <a:latin typeface="Times New Roman"/>
                <a:cs typeface="Times New Roman"/>
              </a:rPr>
              <a:t>enses</a:t>
            </a:r>
          </a:p>
        </p:txBody>
      </p:sp>
      <p:sp>
        <p:nvSpPr>
          <p:cNvPr id="21" name="TextBox 20"/>
          <p:cNvSpPr txBox="1"/>
          <p:nvPr/>
        </p:nvSpPr>
        <p:spPr>
          <a:xfrm>
            <a:off x="2988700" y="291356"/>
            <a:ext cx="1982411" cy="584776"/>
          </a:xfrm>
          <a:prstGeom prst="rect">
            <a:avLst/>
          </a:prstGeom>
          <a:noFill/>
        </p:spPr>
        <p:txBody>
          <a:bodyPr wrap="square" rtlCol="0">
            <a:spAutoFit/>
          </a:bodyPr>
          <a:lstStyle/>
          <a:p>
            <a:pPr algn="ctr"/>
            <a:r>
              <a:rPr lang="bn-IN" sz="1600" dirty="0">
                <a:solidFill>
                  <a:srgbClr val="FF0000"/>
                </a:solidFill>
                <a:latin typeface="Times New Roman"/>
                <a:cs typeface="Times New Roman"/>
              </a:rPr>
              <a:t>Inner </a:t>
            </a:r>
            <a:r>
              <a:rPr lang="en-GB" sz="1600" dirty="0">
                <a:solidFill>
                  <a:srgbClr val="FF0000"/>
                </a:solidFill>
                <a:latin typeface="Times New Roman"/>
                <a:cs typeface="Times New Roman"/>
              </a:rPr>
              <a:t>S</a:t>
            </a:r>
            <a:r>
              <a:rPr lang="bn-IN" sz="1600" dirty="0">
                <a:solidFill>
                  <a:srgbClr val="FF0000"/>
                </a:solidFill>
                <a:latin typeface="Times New Roman"/>
                <a:cs typeface="Times New Roman"/>
              </a:rPr>
              <a:t>enses,</a:t>
            </a:r>
          </a:p>
          <a:p>
            <a:pPr algn="ctr"/>
            <a:r>
              <a:rPr lang="bn-IN" sz="1600" dirty="0">
                <a:solidFill>
                  <a:srgbClr val="FF0000"/>
                </a:solidFill>
                <a:latin typeface="Times New Roman"/>
                <a:cs typeface="Times New Roman"/>
              </a:rPr>
              <a:t>Imagination</a:t>
            </a:r>
          </a:p>
        </p:txBody>
      </p:sp>
      <p:sp>
        <p:nvSpPr>
          <p:cNvPr id="24" name="Arc 23"/>
          <p:cNvSpPr/>
          <p:nvPr/>
        </p:nvSpPr>
        <p:spPr>
          <a:xfrm rot="10800000" flipH="1" flipV="1">
            <a:off x="-366516" y="1194383"/>
            <a:ext cx="4014569" cy="4874846"/>
          </a:xfrm>
          <a:prstGeom prst="arc">
            <a:avLst>
              <a:gd name="adj1" fmla="val 19080729"/>
              <a:gd name="adj2" fmla="val 1910964"/>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40" name="Arc 39"/>
          <p:cNvSpPr/>
          <p:nvPr/>
        </p:nvSpPr>
        <p:spPr>
          <a:xfrm rot="10800000" flipH="1" flipV="1">
            <a:off x="-1574913" y="2013930"/>
            <a:ext cx="4014569" cy="2893096"/>
          </a:xfrm>
          <a:prstGeom prst="arc">
            <a:avLst>
              <a:gd name="adj1" fmla="val 19839954"/>
              <a:gd name="adj2" fmla="val 1720128"/>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50" name="TextBox 49"/>
          <p:cNvSpPr txBox="1"/>
          <p:nvPr/>
        </p:nvSpPr>
        <p:spPr>
          <a:xfrm>
            <a:off x="106661" y="267268"/>
            <a:ext cx="1654908" cy="338554"/>
          </a:xfrm>
          <a:prstGeom prst="rect">
            <a:avLst/>
          </a:prstGeom>
          <a:noFill/>
        </p:spPr>
        <p:txBody>
          <a:bodyPr wrap="square" rtlCol="0">
            <a:spAutoFit/>
          </a:bodyPr>
          <a:lstStyle/>
          <a:p>
            <a:pPr algn="ctr"/>
            <a:r>
              <a:rPr lang="bn-IN" sz="1600" dirty="0">
                <a:solidFill>
                  <a:srgbClr val="FF0000"/>
                </a:solidFill>
                <a:latin typeface="Times New Roman"/>
                <a:cs typeface="Times New Roman"/>
              </a:rPr>
              <a:t>the spirit</a:t>
            </a:r>
          </a:p>
        </p:txBody>
      </p:sp>
      <p:sp>
        <p:nvSpPr>
          <p:cNvPr id="30" name="Oval 29"/>
          <p:cNvSpPr/>
          <p:nvPr/>
        </p:nvSpPr>
        <p:spPr>
          <a:xfrm>
            <a:off x="3751776" y="3283744"/>
            <a:ext cx="306533" cy="304825"/>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bn-IN" dirty="0"/>
              <a:t>3</a:t>
            </a:r>
            <a:endParaRPr lang="en-US" dirty="0"/>
          </a:p>
        </p:txBody>
      </p:sp>
      <p:sp>
        <p:nvSpPr>
          <p:cNvPr id="32" name="Oval 31"/>
          <p:cNvSpPr/>
          <p:nvPr/>
        </p:nvSpPr>
        <p:spPr>
          <a:xfrm>
            <a:off x="2906002" y="3283744"/>
            <a:ext cx="306533" cy="304825"/>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bn-IN" dirty="0"/>
              <a:t>b</a:t>
            </a:r>
            <a:endParaRPr lang="en-US" dirty="0"/>
          </a:p>
        </p:txBody>
      </p:sp>
      <p:sp>
        <p:nvSpPr>
          <p:cNvPr id="34" name="Oval 33"/>
          <p:cNvSpPr/>
          <p:nvPr/>
        </p:nvSpPr>
        <p:spPr>
          <a:xfrm>
            <a:off x="2201460" y="3286207"/>
            <a:ext cx="306533" cy="304825"/>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bn-IN" dirty="0"/>
              <a:t>a</a:t>
            </a:r>
            <a:endParaRPr lang="en-US" dirty="0"/>
          </a:p>
        </p:txBody>
      </p:sp>
      <p:sp>
        <p:nvSpPr>
          <p:cNvPr id="35" name="Block Arc 34"/>
          <p:cNvSpPr/>
          <p:nvPr/>
        </p:nvSpPr>
        <p:spPr>
          <a:xfrm>
            <a:off x="3404070" y="1148011"/>
            <a:ext cx="5102232" cy="4711153"/>
          </a:xfrm>
          <a:prstGeom prst="blockArc">
            <a:avLst>
              <a:gd name="adj1" fmla="val 10800000"/>
              <a:gd name="adj2" fmla="val 10800000"/>
              <a:gd name="adj3" fmla="val 0"/>
            </a:avLst>
          </a:prstGeom>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36" name="TextBox 35"/>
          <p:cNvSpPr txBox="1"/>
          <p:nvPr/>
        </p:nvSpPr>
        <p:spPr>
          <a:xfrm>
            <a:off x="245929" y="5746063"/>
            <a:ext cx="3793412" cy="646331"/>
          </a:xfrm>
          <a:prstGeom prst="rect">
            <a:avLst/>
          </a:prstGeom>
          <a:noFill/>
          <a:ln>
            <a:noFill/>
          </a:ln>
        </p:spPr>
        <p:txBody>
          <a:bodyPr wrap="square" rtlCol="0">
            <a:spAutoFit/>
          </a:bodyPr>
          <a:lstStyle/>
          <a:p>
            <a:pPr algn="ctr"/>
            <a:r>
              <a:rPr lang="bn-IN" sz="3600" dirty="0">
                <a:solidFill>
                  <a:schemeClr val="tx2">
                    <a:lumMod val="60000"/>
                    <a:lumOff val="40000"/>
                  </a:schemeClr>
                </a:solidFill>
              </a:rPr>
              <a:t>God’s Influence</a:t>
            </a:r>
          </a:p>
        </p:txBody>
      </p:sp>
      <p:sp>
        <p:nvSpPr>
          <p:cNvPr id="37" name="Block Arc 36"/>
          <p:cNvSpPr/>
          <p:nvPr/>
        </p:nvSpPr>
        <p:spPr>
          <a:xfrm>
            <a:off x="731886" y="2090303"/>
            <a:ext cx="2639883" cy="2727820"/>
          </a:xfrm>
          <a:prstGeom prst="blockArc">
            <a:avLst>
              <a:gd name="adj1" fmla="val 10800000"/>
              <a:gd name="adj2" fmla="val 10800000"/>
              <a:gd name="adj3" fmla="val 0"/>
            </a:avLst>
          </a:prstGeom>
          <a:ln>
            <a:solidFill>
              <a:schemeClr val="tx2">
                <a:lumMod val="60000"/>
                <a:lumOff val="4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38" name="TextBox 37"/>
          <p:cNvSpPr txBox="1"/>
          <p:nvPr/>
        </p:nvSpPr>
        <p:spPr>
          <a:xfrm>
            <a:off x="4039340" y="5746063"/>
            <a:ext cx="5104659" cy="646331"/>
          </a:xfrm>
          <a:prstGeom prst="rect">
            <a:avLst/>
          </a:prstGeom>
          <a:noFill/>
          <a:ln>
            <a:noFill/>
          </a:ln>
        </p:spPr>
        <p:txBody>
          <a:bodyPr wrap="square" rtlCol="0">
            <a:spAutoFit/>
          </a:bodyPr>
          <a:lstStyle/>
          <a:p>
            <a:pPr algn="ctr"/>
            <a:r>
              <a:rPr lang="bn-IN" sz="3600" dirty="0">
                <a:solidFill>
                  <a:srgbClr val="FF6600"/>
                </a:solidFill>
              </a:rPr>
              <a:t>The World’s Influence</a:t>
            </a:r>
          </a:p>
        </p:txBody>
      </p:sp>
      <p:cxnSp>
        <p:nvCxnSpPr>
          <p:cNvPr id="39" name="Straight Arrow Connector 38"/>
          <p:cNvCxnSpPr/>
          <p:nvPr/>
        </p:nvCxnSpPr>
        <p:spPr>
          <a:xfrm flipH="1">
            <a:off x="3751782" y="3744441"/>
            <a:ext cx="3555812" cy="0"/>
          </a:xfrm>
          <a:prstGeom prst="straightConnector1">
            <a:avLst/>
          </a:prstGeom>
          <a:ln w="76200" cmpd="sng">
            <a:tailEnd type="arrow"/>
          </a:ln>
        </p:spPr>
        <p:style>
          <a:lnRef idx="3">
            <a:schemeClr val="accent2"/>
          </a:lnRef>
          <a:fillRef idx="0">
            <a:schemeClr val="accent2"/>
          </a:fillRef>
          <a:effectRef idx="2">
            <a:schemeClr val="accent2"/>
          </a:effectRef>
          <a:fontRef idx="minor">
            <a:schemeClr val="tx1"/>
          </a:fontRef>
        </p:style>
      </p:cxnSp>
      <p:cxnSp>
        <p:nvCxnSpPr>
          <p:cNvPr id="41" name="Straight Arrow Connector 40"/>
          <p:cNvCxnSpPr/>
          <p:nvPr/>
        </p:nvCxnSpPr>
        <p:spPr>
          <a:xfrm>
            <a:off x="1889750" y="3743555"/>
            <a:ext cx="1322785" cy="0"/>
          </a:xfrm>
          <a:prstGeom prst="straightConnector1">
            <a:avLst/>
          </a:prstGeom>
          <a:ln w="38100" cmpd="sng">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204220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3528" y="1390484"/>
            <a:ext cx="7541443" cy="4281019"/>
          </a:xfrm>
        </p:spPr>
        <p:txBody>
          <a:bodyPr>
            <a:normAutofit fontScale="90000"/>
          </a:bodyPr>
          <a:lstStyle/>
          <a:p>
            <a:pPr algn="just"/>
            <a:r>
              <a:rPr lang="bn-IN" sz="4000" dirty="0">
                <a:latin typeface="Times New Roman"/>
                <a:cs typeface="Times New Roman"/>
              </a:rPr>
              <a:t>Even in our spiritual life, we still have both ways of functioning. </a:t>
            </a:r>
            <a:r>
              <a:rPr lang="en-GB" sz="4000" dirty="0">
                <a:latin typeface="Times New Roman"/>
                <a:cs typeface="Times New Roman"/>
              </a:rPr>
              <a:t>This</a:t>
            </a:r>
            <a:r>
              <a:rPr lang="bn-IN" sz="4000" dirty="0">
                <a:latin typeface="Times New Roman"/>
                <a:cs typeface="Times New Roman"/>
              </a:rPr>
              <a:t> </a:t>
            </a:r>
            <a:r>
              <a:rPr lang="en-GB" sz="4000" dirty="0">
                <a:latin typeface="Times New Roman"/>
                <a:cs typeface="Times New Roman"/>
              </a:rPr>
              <a:t>results</a:t>
            </a:r>
            <a:r>
              <a:rPr lang="bn-IN" sz="4000" dirty="0">
                <a:latin typeface="Times New Roman"/>
                <a:cs typeface="Times New Roman"/>
              </a:rPr>
              <a:t> from the effort of our virtuous work, with the general help of God. And what comes from God and will be refrated in our conscious part (mind, emotions, senses).</a:t>
            </a:r>
            <a:endParaRPr lang="en-US" sz="4000" dirty="0">
              <a:latin typeface="Times New Roman"/>
              <a:cs typeface="Times New Roman"/>
            </a:endParaRPr>
          </a:p>
        </p:txBody>
      </p:sp>
    </p:spTree>
    <p:extLst>
      <p:ext uri="{BB962C8B-B14F-4D97-AF65-F5344CB8AC3E}">
        <p14:creationId xmlns:p14="http://schemas.microsoft.com/office/powerpoint/2010/main" val="39258152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3990" y="1390484"/>
            <a:ext cx="7481906" cy="4281019"/>
          </a:xfrm>
        </p:spPr>
        <p:txBody>
          <a:bodyPr>
            <a:normAutofit/>
          </a:bodyPr>
          <a:lstStyle/>
          <a:p>
            <a:pPr algn="just"/>
            <a:r>
              <a:rPr lang="bn-IN" sz="3200" dirty="0">
                <a:latin typeface="Times New Roman"/>
                <a:cs typeface="Times New Roman"/>
              </a:rPr>
              <a:t>When we read St. Teresa of Avila’s description of what we can feel (during prayer for instance or outside of it) she compares two “feelings” that can occur in us, but she underlines how different they are  from </a:t>
            </a:r>
            <a:r>
              <a:rPr lang="en-GB" sz="3200" dirty="0">
                <a:latin typeface="Times New Roman"/>
                <a:cs typeface="Times New Roman"/>
              </a:rPr>
              <a:t>each </a:t>
            </a:r>
            <a:r>
              <a:rPr lang="bn-IN" sz="3200" dirty="0">
                <a:latin typeface="Times New Roman"/>
                <a:cs typeface="Times New Roman"/>
              </a:rPr>
              <a:t>other.</a:t>
            </a:r>
            <a:br>
              <a:rPr lang="bn-IN" sz="3200" dirty="0">
                <a:latin typeface="Times New Roman"/>
                <a:cs typeface="Times New Roman"/>
              </a:rPr>
            </a:br>
            <a:r>
              <a:rPr lang="bn-IN" sz="3200" dirty="0">
                <a:latin typeface="Times New Roman"/>
                <a:cs typeface="Times New Roman"/>
              </a:rPr>
              <a:t>She offers this description in the Fourth Mansions </a:t>
            </a:r>
            <a:r>
              <a:rPr lang="en-GB" sz="3200" dirty="0">
                <a:latin typeface="Times New Roman"/>
                <a:cs typeface="Times New Roman"/>
              </a:rPr>
              <a:t>C</a:t>
            </a:r>
            <a:r>
              <a:rPr lang="bn-IN" sz="3200" dirty="0">
                <a:latin typeface="Times New Roman"/>
                <a:cs typeface="Times New Roman"/>
              </a:rPr>
              <a:t>hapter I.</a:t>
            </a:r>
            <a:endParaRPr lang="en-US" sz="3200" dirty="0">
              <a:latin typeface="Times New Roman"/>
              <a:cs typeface="Times New Roman"/>
            </a:endParaRPr>
          </a:p>
        </p:txBody>
      </p:sp>
    </p:spTree>
    <p:extLst>
      <p:ext uri="{BB962C8B-B14F-4D97-AF65-F5344CB8AC3E}">
        <p14:creationId xmlns:p14="http://schemas.microsoft.com/office/powerpoint/2010/main" val="27814429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3528" y="1390484"/>
            <a:ext cx="7462060" cy="4281019"/>
          </a:xfrm>
        </p:spPr>
        <p:txBody>
          <a:bodyPr>
            <a:normAutofit/>
          </a:bodyPr>
          <a:lstStyle/>
          <a:p>
            <a:pPr algn="just"/>
            <a:r>
              <a:rPr lang="bn-IN" sz="4000" dirty="0">
                <a:latin typeface="Times New Roman"/>
                <a:cs typeface="Times New Roman"/>
              </a:rPr>
              <a:t>In this chapter she treats of “</a:t>
            </a:r>
            <a:r>
              <a:rPr lang="en-GB" sz="4000" dirty="0">
                <a:latin typeface="Times New Roman"/>
                <a:cs typeface="Times New Roman"/>
              </a:rPr>
              <a:t>the difference between </a:t>
            </a:r>
            <a:r>
              <a:rPr lang="en-GB" sz="4000" b="1" dirty="0">
                <a:solidFill>
                  <a:srgbClr val="FF0000"/>
                </a:solidFill>
                <a:latin typeface="Times New Roman"/>
                <a:cs typeface="Times New Roman"/>
              </a:rPr>
              <a:t>sweetness</a:t>
            </a:r>
            <a:r>
              <a:rPr lang="en-GB" sz="4000" dirty="0">
                <a:latin typeface="Times New Roman"/>
                <a:cs typeface="Times New Roman"/>
              </a:rPr>
              <a:t> or tenderness in prayer and </a:t>
            </a:r>
            <a:r>
              <a:rPr lang="en-GB" sz="4000" b="1" dirty="0">
                <a:solidFill>
                  <a:srgbClr val="FF0000"/>
                </a:solidFill>
                <a:latin typeface="Times New Roman"/>
                <a:cs typeface="Times New Roman"/>
              </a:rPr>
              <a:t>consolations</a:t>
            </a:r>
            <a:r>
              <a:rPr lang="bn-IN" sz="4000" dirty="0">
                <a:latin typeface="Times New Roman"/>
                <a:cs typeface="Times New Roman"/>
              </a:rPr>
              <a:t>”. (4th Mansions, Chapter 1)</a:t>
            </a:r>
            <a:endParaRPr lang="en-US" sz="4000" dirty="0">
              <a:latin typeface="Times New Roman"/>
              <a:cs typeface="Times New Roman"/>
            </a:endParaRPr>
          </a:p>
        </p:txBody>
      </p:sp>
    </p:spTree>
    <p:extLst>
      <p:ext uri="{BB962C8B-B14F-4D97-AF65-F5344CB8AC3E}">
        <p14:creationId xmlns:p14="http://schemas.microsoft.com/office/powerpoint/2010/main" val="17330299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90485"/>
            <a:ext cx="8229600" cy="3888298"/>
          </a:xfrm>
        </p:spPr>
        <p:txBody>
          <a:bodyPr>
            <a:normAutofit/>
          </a:bodyPr>
          <a:lstStyle/>
          <a:p>
            <a:r>
              <a:rPr lang="bn-IN" sz="4000" dirty="0">
                <a:latin typeface="Times New Roman"/>
                <a:cs typeface="Times New Roman"/>
              </a:rPr>
              <a:t>She says that one can feel </a:t>
            </a:r>
            <a:r>
              <a:rPr lang="bn-IN" sz="4000" b="1" dirty="0">
                <a:solidFill>
                  <a:srgbClr val="FF0000"/>
                </a:solidFill>
                <a:latin typeface="Times New Roman"/>
                <a:cs typeface="Times New Roman"/>
              </a:rPr>
              <a:t>sweetness</a:t>
            </a:r>
            <a:r>
              <a:rPr lang="bn-IN" sz="4000" dirty="0">
                <a:latin typeface="Times New Roman"/>
                <a:cs typeface="Times New Roman"/>
              </a:rPr>
              <a:t> and feel </a:t>
            </a:r>
            <a:r>
              <a:rPr lang="bn-IN" sz="4000" b="1" dirty="0">
                <a:solidFill>
                  <a:srgbClr val="FF0000"/>
                </a:solidFill>
                <a:latin typeface="Times New Roman"/>
                <a:cs typeface="Times New Roman"/>
              </a:rPr>
              <a:t>consolations</a:t>
            </a:r>
            <a:r>
              <a:rPr lang="bn-IN" sz="4000" dirty="0">
                <a:latin typeface="Times New Roman"/>
                <a:cs typeface="Times New Roman"/>
              </a:rPr>
              <a:t>.</a:t>
            </a:r>
            <a:br>
              <a:rPr lang="bn-IN" sz="4000" dirty="0">
                <a:latin typeface="Times New Roman"/>
                <a:cs typeface="Times New Roman"/>
              </a:rPr>
            </a:br>
            <a:r>
              <a:rPr lang="bn-IN" sz="4000" dirty="0">
                <a:latin typeface="Times New Roman"/>
                <a:cs typeface="Times New Roman"/>
              </a:rPr>
              <a:t>Behind these words what matters is what they allude to, from where these feelings come and what is at stake in each one.</a:t>
            </a:r>
            <a:endParaRPr lang="en-US" sz="4000" dirty="0">
              <a:latin typeface="Times New Roman"/>
              <a:cs typeface="Times New Roman"/>
            </a:endParaRPr>
          </a:p>
        </p:txBody>
      </p:sp>
    </p:spTree>
    <p:extLst>
      <p:ext uri="{BB962C8B-B14F-4D97-AF65-F5344CB8AC3E}">
        <p14:creationId xmlns:p14="http://schemas.microsoft.com/office/powerpoint/2010/main" val="18716276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90485"/>
            <a:ext cx="4192104" cy="3932472"/>
          </a:xfrm>
        </p:spPr>
        <p:txBody>
          <a:bodyPr>
            <a:noAutofit/>
          </a:bodyPr>
          <a:lstStyle/>
          <a:p>
            <a:pPr algn="l"/>
            <a:r>
              <a:rPr lang="bn-IN" sz="3200" dirty="0">
                <a:latin typeface="Times New Roman"/>
                <a:cs typeface="Times New Roman"/>
              </a:rPr>
              <a:t>In a way we can say that one, the </a:t>
            </a:r>
            <a:r>
              <a:rPr lang="bn-IN" sz="3200" dirty="0">
                <a:solidFill>
                  <a:srgbClr val="FF0000"/>
                </a:solidFill>
                <a:latin typeface="Times New Roman"/>
                <a:cs typeface="Times New Roman"/>
              </a:rPr>
              <a:t>consolations</a:t>
            </a:r>
            <a:r>
              <a:rPr lang="bn-IN" sz="3200" dirty="0">
                <a:latin typeface="Times New Roman"/>
                <a:cs typeface="Times New Roman"/>
              </a:rPr>
              <a:t>, comes from above (or deep inside), from God </a:t>
            </a:r>
            <a:r>
              <a:rPr lang="en-GB" sz="3200" dirty="0">
                <a:latin typeface="Times New Roman"/>
                <a:cs typeface="Times New Roman"/>
              </a:rPr>
              <a:t>H</a:t>
            </a:r>
            <a:r>
              <a:rPr lang="bn-IN" sz="3200" dirty="0">
                <a:latin typeface="Times New Roman"/>
                <a:cs typeface="Times New Roman"/>
              </a:rPr>
              <a:t>imself, toward  the lower part (or outer).</a:t>
            </a:r>
            <a:br>
              <a:rPr lang="bn-IN" sz="3200" dirty="0">
                <a:latin typeface="Times New Roman"/>
                <a:cs typeface="Times New Roman"/>
              </a:rPr>
            </a:br>
            <a:r>
              <a:rPr lang="bn-IN" sz="3200" dirty="0">
                <a:latin typeface="Times New Roman"/>
                <a:cs typeface="Times New Roman"/>
              </a:rPr>
              <a:t>And the other one, the </a:t>
            </a:r>
            <a:r>
              <a:rPr lang="bn-IN" sz="3200" dirty="0">
                <a:solidFill>
                  <a:srgbClr val="FF0000"/>
                </a:solidFill>
                <a:latin typeface="Times New Roman"/>
                <a:cs typeface="Times New Roman"/>
              </a:rPr>
              <a:t>sweetness</a:t>
            </a:r>
            <a:r>
              <a:rPr lang="bn-IN" sz="3200" dirty="0">
                <a:latin typeface="Times New Roman"/>
                <a:cs typeface="Times New Roman"/>
              </a:rPr>
              <a:t>, comes from bottom to top (or outer to inner).</a:t>
            </a:r>
            <a:endParaRPr lang="en-US" sz="3200" dirty="0">
              <a:latin typeface="Times New Roman"/>
              <a:cs typeface="Times New Roman"/>
            </a:endParaRPr>
          </a:p>
        </p:txBody>
      </p:sp>
      <p:pic>
        <p:nvPicPr>
          <p:cNvPr id="3" name="Picture 2" descr="Screenshot 2019-08-28 at 12.19.2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16175" y="419667"/>
            <a:ext cx="4531890" cy="6073913"/>
          </a:xfrm>
          <a:prstGeom prst="rect">
            <a:avLst/>
          </a:prstGeom>
        </p:spPr>
      </p:pic>
    </p:spTree>
    <p:extLst>
      <p:ext uri="{BB962C8B-B14F-4D97-AF65-F5344CB8AC3E}">
        <p14:creationId xmlns:p14="http://schemas.microsoft.com/office/powerpoint/2010/main" val="13806322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90484"/>
            <a:ext cx="8229600" cy="3968925"/>
          </a:xfrm>
        </p:spPr>
        <p:txBody>
          <a:bodyPr>
            <a:noAutofit/>
          </a:bodyPr>
          <a:lstStyle/>
          <a:p>
            <a:pPr algn="just"/>
            <a:r>
              <a:rPr lang="bn-IN" sz="3200" dirty="0">
                <a:latin typeface="Times New Roman"/>
                <a:cs typeface="Times New Roman"/>
              </a:rPr>
              <a:t>“</a:t>
            </a:r>
            <a:r>
              <a:rPr lang="en-GB" sz="3200" dirty="0">
                <a:latin typeface="Times New Roman"/>
                <a:cs typeface="Times New Roman"/>
              </a:rPr>
              <a:t>it seems to me that we may describe as</a:t>
            </a:r>
            <a:r>
              <a:rPr lang="en-GB" sz="3200" b="1" dirty="0">
                <a:latin typeface="Times New Roman"/>
                <a:cs typeface="Times New Roman"/>
              </a:rPr>
              <a:t> </a:t>
            </a:r>
            <a:r>
              <a:rPr lang="en-GB" sz="3200" b="1" dirty="0">
                <a:solidFill>
                  <a:srgbClr val="FF0000"/>
                </a:solidFill>
                <a:latin typeface="Times New Roman"/>
                <a:cs typeface="Times New Roman"/>
              </a:rPr>
              <a:t>sweetness</a:t>
            </a:r>
            <a:r>
              <a:rPr lang="en-GB" sz="3200" dirty="0">
                <a:latin typeface="Times New Roman"/>
                <a:cs typeface="Times New Roman"/>
              </a:rPr>
              <a:t> what we get from our meditations and from petitions made to Our Lord. This </a:t>
            </a:r>
            <a:r>
              <a:rPr lang="en-GB" sz="3200" b="1" dirty="0">
                <a:latin typeface="Times New Roman"/>
                <a:cs typeface="Times New Roman"/>
              </a:rPr>
              <a:t>proceeds from our own nature</a:t>
            </a:r>
            <a:r>
              <a:rPr lang="en-GB" sz="3200" dirty="0">
                <a:latin typeface="Times New Roman"/>
                <a:cs typeface="Times New Roman"/>
              </a:rPr>
              <a:t>, though, of course, God plays a part in the process (and in everything I say you must understand this, for we can do nothing without Him). This spiritual </a:t>
            </a:r>
            <a:r>
              <a:rPr lang="en-GB" sz="3200" dirty="0">
                <a:solidFill>
                  <a:srgbClr val="FF0000"/>
                </a:solidFill>
                <a:latin typeface="Times New Roman"/>
                <a:cs typeface="Times New Roman"/>
              </a:rPr>
              <a:t>sweetness</a:t>
            </a:r>
            <a:r>
              <a:rPr lang="en-GB" sz="3200" dirty="0">
                <a:latin typeface="Times New Roman"/>
                <a:cs typeface="Times New Roman"/>
              </a:rPr>
              <a:t> arises from the actual virtuous work which we perform, and we think we have acquired it by our labours.</a:t>
            </a:r>
            <a:r>
              <a:rPr lang="bn-IN" sz="3200" dirty="0">
                <a:latin typeface="Times New Roman"/>
                <a:cs typeface="Times New Roman"/>
              </a:rPr>
              <a:t>”</a:t>
            </a:r>
            <a:r>
              <a:rPr lang="en-GB" sz="3200" dirty="0">
                <a:latin typeface="Times New Roman"/>
                <a:cs typeface="Times New Roman"/>
              </a:rPr>
              <a:t> </a:t>
            </a:r>
            <a:r>
              <a:rPr lang="bn-IN" sz="3200" dirty="0">
                <a:latin typeface="Times New Roman"/>
                <a:cs typeface="Times New Roman"/>
              </a:rPr>
              <a:t>(4th Manions Chapter 1)</a:t>
            </a:r>
            <a:endParaRPr lang="en-US" sz="3200" dirty="0">
              <a:latin typeface="Times New Roman"/>
              <a:cs typeface="Times New Roman"/>
            </a:endParaRPr>
          </a:p>
        </p:txBody>
      </p:sp>
    </p:spTree>
    <p:extLst>
      <p:ext uri="{BB962C8B-B14F-4D97-AF65-F5344CB8AC3E}">
        <p14:creationId xmlns:p14="http://schemas.microsoft.com/office/powerpoint/2010/main" val="2307433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90484"/>
            <a:ext cx="8229600" cy="3968925"/>
          </a:xfrm>
        </p:spPr>
        <p:txBody>
          <a:bodyPr>
            <a:noAutofit/>
          </a:bodyPr>
          <a:lstStyle/>
          <a:p>
            <a:pPr algn="just"/>
            <a:r>
              <a:rPr lang="bn-IN" sz="3200" dirty="0">
                <a:latin typeface="Times New Roman"/>
                <a:cs typeface="Times New Roman"/>
              </a:rPr>
              <a:t>Speaking about the </a:t>
            </a:r>
            <a:r>
              <a:rPr lang="bn-IN" sz="3200" dirty="0">
                <a:solidFill>
                  <a:srgbClr val="FF0000"/>
                </a:solidFill>
                <a:latin typeface="Times New Roman"/>
                <a:cs typeface="Times New Roman"/>
              </a:rPr>
              <a:t>Consolations</a:t>
            </a:r>
            <a:r>
              <a:rPr lang="bn-IN" sz="3200" dirty="0">
                <a:latin typeface="Times New Roman"/>
                <a:cs typeface="Times New Roman"/>
              </a:rPr>
              <a:t> that come from God she says:</a:t>
            </a:r>
            <a:br>
              <a:rPr lang="bn-IN" sz="3200" dirty="0">
                <a:latin typeface="Times New Roman"/>
                <a:cs typeface="Times New Roman"/>
              </a:rPr>
            </a:br>
            <a:r>
              <a:rPr lang="bn-IN" sz="3200" dirty="0">
                <a:latin typeface="Times New Roman"/>
                <a:cs typeface="Times New Roman"/>
              </a:rPr>
              <a:t/>
            </a:r>
            <a:br>
              <a:rPr lang="bn-IN" sz="3200" dirty="0">
                <a:latin typeface="Times New Roman"/>
                <a:cs typeface="Times New Roman"/>
              </a:rPr>
            </a:br>
            <a:r>
              <a:rPr lang="bn-IN" sz="3200" dirty="0">
                <a:latin typeface="Times New Roman"/>
                <a:cs typeface="Times New Roman"/>
              </a:rPr>
              <a:t>“</a:t>
            </a:r>
            <a:r>
              <a:rPr lang="en-GB" sz="3200" dirty="0">
                <a:latin typeface="Times New Roman"/>
                <a:cs typeface="Times New Roman"/>
              </a:rPr>
              <a:t>It seems to me that the feelings which </a:t>
            </a:r>
            <a:r>
              <a:rPr lang="en-GB" sz="3200" b="1" dirty="0">
                <a:latin typeface="Times New Roman"/>
                <a:cs typeface="Times New Roman"/>
              </a:rPr>
              <a:t>come to us from Divine things</a:t>
            </a:r>
            <a:r>
              <a:rPr lang="en-GB" sz="3200" dirty="0">
                <a:latin typeface="Times New Roman"/>
                <a:cs typeface="Times New Roman"/>
              </a:rPr>
              <a:t> are as purely natural as these, except that their source is nobler, although these worldly joys are in no way bad.</a:t>
            </a:r>
            <a:r>
              <a:rPr lang="bn-IN" sz="3200" dirty="0">
                <a:latin typeface="Times New Roman"/>
                <a:cs typeface="Times New Roman"/>
              </a:rPr>
              <a:t>”</a:t>
            </a:r>
            <a:r>
              <a:rPr lang="en-GB" sz="3200" dirty="0">
                <a:latin typeface="Times New Roman"/>
                <a:cs typeface="Times New Roman"/>
              </a:rPr>
              <a:t> </a:t>
            </a:r>
            <a:r>
              <a:rPr lang="bn-IN" sz="3200" dirty="0">
                <a:latin typeface="Times New Roman"/>
                <a:cs typeface="Times New Roman"/>
              </a:rPr>
              <a:t>(4th Manions Chapter 1)</a:t>
            </a:r>
            <a:endParaRPr lang="en-US" sz="3200" dirty="0">
              <a:latin typeface="Times New Roman"/>
              <a:cs typeface="Times New Roman"/>
            </a:endParaRPr>
          </a:p>
        </p:txBody>
      </p:sp>
    </p:spTree>
    <p:extLst>
      <p:ext uri="{BB962C8B-B14F-4D97-AF65-F5344CB8AC3E}">
        <p14:creationId xmlns:p14="http://schemas.microsoft.com/office/powerpoint/2010/main" val="11761044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0696" y="1390484"/>
            <a:ext cx="8293652" cy="3968925"/>
          </a:xfrm>
        </p:spPr>
        <p:txBody>
          <a:bodyPr>
            <a:normAutofit/>
          </a:bodyPr>
          <a:lstStyle/>
          <a:p>
            <a:pPr algn="just"/>
            <a:r>
              <a:rPr lang="bn-IN" sz="3200" dirty="0">
                <a:latin typeface="Times New Roman"/>
                <a:cs typeface="Times New Roman"/>
              </a:rPr>
              <a:t>“</a:t>
            </a:r>
            <a:r>
              <a:rPr lang="en-GB" sz="3200" dirty="0">
                <a:latin typeface="Times New Roman"/>
                <a:cs typeface="Times New Roman"/>
              </a:rPr>
              <a:t>To put it briefly, </a:t>
            </a:r>
            <a:r>
              <a:rPr lang="en-GB" sz="3200" b="1" dirty="0">
                <a:solidFill>
                  <a:srgbClr val="FF0000"/>
                </a:solidFill>
                <a:latin typeface="Times New Roman"/>
                <a:cs typeface="Times New Roman"/>
              </a:rPr>
              <a:t>worldly joys</a:t>
            </a:r>
            <a:r>
              <a:rPr lang="en-GB" sz="3200" dirty="0">
                <a:latin typeface="Times New Roman"/>
                <a:cs typeface="Times New Roman"/>
              </a:rPr>
              <a:t> </a:t>
            </a:r>
            <a:r>
              <a:rPr lang="bn-IN" sz="3200" dirty="0">
                <a:latin typeface="Times New Roman"/>
                <a:cs typeface="Times New Roman"/>
              </a:rPr>
              <a:t>(pleasures) </a:t>
            </a:r>
            <a:r>
              <a:rPr lang="en-GB" sz="3200" u="sng" dirty="0">
                <a:latin typeface="Times New Roman"/>
                <a:cs typeface="Times New Roman"/>
              </a:rPr>
              <a:t>have their source in our own nature</a:t>
            </a:r>
            <a:r>
              <a:rPr lang="en-GB" sz="3200" dirty="0">
                <a:latin typeface="Times New Roman"/>
                <a:cs typeface="Times New Roman"/>
              </a:rPr>
              <a:t> and end in God, whereas </a:t>
            </a:r>
            <a:r>
              <a:rPr lang="en-GB" sz="3200" b="1" dirty="0">
                <a:solidFill>
                  <a:srgbClr val="FF0000"/>
                </a:solidFill>
                <a:latin typeface="Times New Roman"/>
                <a:cs typeface="Times New Roman"/>
              </a:rPr>
              <a:t>spiritual consolations</a:t>
            </a:r>
            <a:r>
              <a:rPr lang="en-GB" sz="3200" dirty="0">
                <a:latin typeface="Times New Roman"/>
                <a:cs typeface="Times New Roman"/>
              </a:rPr>
              <a:t> </a:t>
            </a:r>
            <a:r>
              <a:rPr lang="en-GB" sz="3200" u="sng" dirty="0">
                <a:latin typeface="Times New Roman"/>
                <a:cs typeface="Times New Roman"/>
              </a:rPr>
              <a:t>have their source in God</a:t>
            </a:r>
            <a:r>
              <a:rPr lang="en-GB" sz="3200" dirty="0">
                <a:latin typeface="Times New Roman"/>
                <a:cs typeface="Times New Roman"/>
              </a:rPr>
              <a:t>, but we experience them in a natural way and enjoy them as much as we enjoy those I have already mentioned, and indeed much more.</a:t>
            </a:r>
            <a:r>
              <a:rPr lang="en-GB" sz="3200" dirty="0"/>
              <a:t> </a:t>
            </a:r>
            <a:r>
              <a:rPr lang="bn-IN" sz="3200" dirty="0">
                <a:latin typeface="Times New Roman"/>
                <a:cs typeface="Times New Roman"/>
              </a:rPr>
              <a:t>”</a:t>
            </a:r>
            <a:br>
              <a:rPr lang="bn-IN" sz="3200" dirty="0">
                <a:latin typeface="Times New Roman"/>
                <a:cs typeface="Times New Roman"/>
              </a:rPr>
            </a:br>
            <a:r>
              <a:rPr lang="bn-IN" sz="3200" dirty="0">
                <a:latin typeface="Times New Roman"/>
                <a:cs typeface="Times New Roman"/>
              </a:rPr>
              <a:t>(4th Mansions Chapter 1)</a:t>
            </a:r>
            <a:endParaRPr lang="en-US" sz="3200" dirty="0">
              <a:latin typeface="Times New Roman"/>
              <a:cs typeface="Times New Roman"/>
            </a:endParaRPr>
          </a:p>
        </p:txBody>
      </p:sp>
    </p:spTree>
    <p:extLst>
      <p:ext uri="{BB962C8B-B14F-4D97-AF65-F5344CB8AC3E}">
        <p14:creationId xmlns:p14="http://schemas.microsoft.com/office/powerpoint/2010/main" val="11230849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1" y="1390484"/>
            <a:ext cx="4622799" cy="4186473"/>
          </a:xfrm>
        </p:spPr>
        <p:txBody>
          <a:bodyPr>
            <a:noAutofit/>
          </a:bodyPr>
          <a:lstStyle/>
          <a:p>
            <a:pPr algn="l"/>
            <a:r>
              <a:rPr lang="bn-IN" sz="3200" dirty="0">
                <a:latin typeface="Times New Roman"/>
                <a:cs typeface="Times New Roman"/>
              </a:rPr>
              <a:t>There is one “feeling”, a pleasure, that comes from the outer world. Some circumstance</a:t>
            </a:r>
            <a:r>
              <a:rPr lang="en-GB" sz="3200" dirty="0">
                <a:latin typeface="Times New Roman"/>
                <a:cs typeface="Times New Roman"/>
              </a:rPr>
              <a:t>s</a:t>
            </a:r>
            <a:r>
              <a:rPr lang="bn-IN" sz="3200" dirty="0">
                <a:latin typeface="Times New Roman"/>
                <a:cs typeface="Times New Roman"/>
              </a:rPr>
              <a:t>, news, even</a:t>
            </a:r>
            <a:r>
              <a:rPr lang="en-GB" sz="3200" dirty="0" err="1">
                <a:latin typeface="Times New Roman"/>
                <a:cs typeface="Times New Roman"/>
              </a:rPr>
              <a:t>ts</a:t>
            </a:r>
            <a:r>
              <a:rPr lang="bn-IN" sz="3200" dirty="0">
                <a:latin typeface="Times New Roman"/>
                <a:cs typeface="Times New Roman"/>
              </a:rPr>
              <a:t>, persons we meet,... can bring us pleasure.</a:t>
            </a:r>
            <a:br>
              <a:rPr lang="bn-IN" sz="3200" dirty="0">
                <a:latin typeface="Times New Roman"/>
                <a:cs typeface="Times New Roman"/>
              </a:rPr>
            </a:br>
            <a:r>
              <a:rPr lang="bn-IN" sz="3200" dirty="0">
                <a:latin typeface="Times New Roman"/>
                <a:cs typeface="Times New Roman"/>
              </a:rPr>
              <a:t>The direction of the arrow is from outside to inside.</a:t>
            </a:r>
            <a:br>
              <a:rPr lang="bn-IN" sz="3200" dirty="0">
                <a:latin typeface="Times New Roman"/>
                <a:cs typeface="Times New Roman"/>
              </a:rPr>
            </a:br>
            <a:r>
              <a:rPr lang="bn-IN" sz="3200" dirty="0">
                <a:latin typeface="Times New Roman"/>
                <a:cs typeface="Times New Roman"/>
              </a:rPr>
              <a:t>As we can see it in the Old Man functioning. There is nothing bad in that.</a:t>
            </a:r>
            <a:endParaRPr lang="en-US" sz="3200" dirty="0">
              <a:latin typeface="Times New Roman"/>
              <a:cs typeface="Times New Roman"/>
            </a:endParaRPr>
          </a:p>
        </p:txBody>
      </p:sp>
      <p:pic>
        <p:nvPicPr>
          <p:cNvPr id="3" name="Picture 2" descr="Screenshot 2019-08-28 at 12.19.2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79391" y="1020211"/>
            <a:ext cx="3834848" cy="5131008"/>
          </a:xfrm>
          <a:prstGeom prst="rect">
            <a:avLst/>
          </a:prstGeom>
        </p:spPr>
      </p:pic>
    </p:spTree>
    <p:extLst>
      <p:ext uri="{BB962C8B-B14F-4D97-AF65-F5344CB8AC3E}">
        <p14:creationId xmlns:p14="http://schemas.microsoft.com/office/powerpoint/2010/main" val="6390565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58383"/>
            <a:ext cx="8229600" cy="3748574"/>
          </a:xfrm>
        </p:spPr>
        <p:txBody>
          <a:bodyPr>
            <a:normAutofit fontScale="90000"/>
          </a:bodyPr>
          <a:lstStyle/>
          <a:p>
            <a:pPr algn="just"/>
            <a:r>
              <a:rPr lang="bn-IN" sz="4000" dirty="0">
                <a:latin typeface="Times New Roman"/>
                <a:cs typeface="Times New Roman"/>
              </a:rPr>
              <a:t>The other “feeling”, a joy, a consolation, that comes from God, through the spirit, </a:t>
            </a:r>
            <a:r>
              <a:rPr lang="en-GB" sz="4000" dirty="0">
                <a:latin typeface="Times New Roman"/>
                <a:cs typeface="Times New Roman"/>
              </a:rPr>
              <a:t>is </a:t>
            </a:r>
            <a:r>
              <a:rPr lang="bn-IN" sz="4000" dirty="0">
                <a:latin typeface="Times New Roman"/>
                <a:cs typeface="Times New Roman"/>
              </a:rPr>
              <a:t>refracted* into the upper part of the soul and can be sometimes refracted* too into the feelings and senses.</a:t>
            </a:r>
            <a:br>
              <a:rPr lang="bn-IN" sz="4000" dirty="0">
                <a:latin typeface="Times New Roman"/>
                <a:cs typeface="Times New Roman"/>
              </a:rPr>
            </a:br>
            <a:r>
              <a:rPr lang="bn-IN" sz="4000" dirty="0">
                <a:latin typeface="Times New Roman"/>
                <a:cs typeface="Times New Roman"/>
              </a:rPr>
              <a:t>This is the result of the action of the grace of God in us.</a:t>
            </a:r>
            <a:endParaRPr lang="en-US" sz="4000" dirty="0">
              <a:latin typeface="Times New Roman"/>
              <a:cs typeface="Times New Roman"/>
            </a:endParaRPr>
          </a:p>
        </p:txBody>
      </p:sp>
      <p:sp>
        <p:nvSpPr>
          <p:cNvPr id="3" name="Title 1"/>
          <p:cNvSpPr txBox="1">
            <a:spLocks/>
          </p:cNvSpPr>
          <p:nvPr/>
        </p:nvSpPr>
        <p:spPr>
          <a:xfrm>
            <a:off x="457200" y="4806486"/>
            <a:ext cx="8229600" cy="1598512"/>
          </a:xfrm>
          <a:prstGeom prst="rect">
            <a:avLst/>
          </a:prstGeom>
        </p:spPr>
        <p:txBody>
          <a:bodyPr vert="horz" lIns="91440" tIns="45720" rIns="91440" bIns="45720" rtlCol="0" anchor="ctr">
            <a:normAutofit fontScale="90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just"/>
            <a:r>
              <a:rPr lang="bn-IN" sz="2400" dirty="0">
                <a:solidFill>
                  <a:srgbClr val="FF0000"/>
                </a:solidFill>
                <a:latin typeface="Times New Roman"/>
                <a:cs typeface="Times New Roman"/>
              </a:rPr>
              <a:t>*“refracted”: because it is not the grace itself</a:t>
            </a:r>
            <a:r>
              <a:rPr lang="en-GB" sz="2400" dirty="0">
                <a:solidFill>
                  <a:srgbClr val="FF0000"/>
                </a:solidFill>
                <a:latin typeface="Times New Roman"/>
                <a:cs typeface="Times New Roman"/>
              </a:rPr>
              <a:t>;</a:t>
            </a:r>
            <a:r>
              <a:rPr lang="bn-IN" sz="2400" dirty="0">
                <a:solidFill>
                  <a:srgbClr val="FF0000"/>
                </a:solidFill>
                <a:latin typeface="Times New Roman"/>
                <a:cs typeface="Times New Roman"/>
              </a:rPr>
              <a:t> it is like a created reflection of it that falls either or in the mind, the imagination, emotions senses.</a:t>
            </a:r>
          </a:p>
          <a:p>
            <a:pPr algn="just"/>
            <a:r>
              <a:rPr lang="bn-IN" sz="2400" dirty="0">
                <a:solidFill>
                  <a:srgbClr val="FF0000"/>
                </a:solidFill>
                <a:latin typeface="Times New Roman"/>
                <a:cs typeface="Times New Roman"/>
              </a:rPr>
              <a:t>St. Teresa of Avila doesn’t offer this explanation. It is St. John of the Cross, master of discernment, who offers it in his general teaching.</a:t>
            </a:r>
            <a:endParaRPr lang="en-US" sz="2400" dirty="0">
              <a:solidFill>
                <a:srgbClr val="FF0000"/>
              </a:solidFill>
              <a:latin typeface="Times New Roman"/>
              <a:cs typeface="Times New Roman"/>
            </a:endParaRPr>
          </a:p>
        </p:txBody>
      </p:sp>
    </p:spTree>
    <p:extLst>
      <p:ext uri="{BB962C8B-B14F-4D97-AF65-F5344CB8AC3E}">
        <p14:creationId xmlns:p14="http://schemas.microsoft.com/office/powerpoint/2010/main" val="25756658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267</TotalTime>
  <Words>1521</Words>
  <Application>Microsoft Macintosh PowerPoint</Application>
  <PresentationFormat>On-screen Show (4:3)</PresentationFormat>
  <Paragraphs>171</Paragraphs>
  <Slides>37</Slides>
  <Notes>0</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Office Theme</vt:lpstr>
      <vt:lpstr>The Functioning of the Human Being</vt:lpstr>
      <vt:lpstr>St. Paul teaches us that the human being has two “beings” or better said “ways of functioning” in him: “The Old Man” and “the New Man”.</vt:lpstr>
      <vt:lpstr>PowerPoint Presentation</vt:lpstr>
      <vt:lpstr> Each being functions in a specific way.  The New Man, by the action of the Grace of God, uses the upper part of the Soul  --the rational soul (mind and will)-- and activates it according to God’s way.  God’s way  is : Acts of Faith, of Hope and of Love.</vt:lpstr>
      <vt:lpstr>It is of the utmost importance to learn and excel in the practice of the theological acts of Faith, Hope and Love. We need to learn that these acts are aimed at God, and how the Grace of God works in them. We need to learn to repeatedly make each of these acts.</vt:lpstr>
      <vt:lpstr>- The Act of Faith allows us to see things in daily life as God sees them. - The Act of hope teaches us what God wants to give us and drives us to desire it. God wants to give Himself totally to us and be united with  us. - The Act of Love teaches us how to love God with His Love, His way, according to His means. - The Act of Love teaches us how to love any human being the way God loves him. </vt:lpstr>
      <vt:lpstr>On the other hand, the Old Man in us uses and pushes the rational soul to submit to the ways of functioning of the lower faculties: senses, emotions, imagination,... - It shuts us off from God’s light. - It offers us other goals in life, other hopes, other pleasures. - It keeps us selfish, limited in our way of loving.</vt:lpstr>
      <vt:lpstr>Senses, emotions, imagination,... essentially draw their way of functioning from the outer world (goals, means,...).</vt:lpstr>
      <vt:lpstr>In the following diagrams we will “see” more effectively how all this works.</vt:lpstr>
      <vt:lpstr>First let us see the different faculties of our being and their areas of influence.</vt:lpstr>
      <vt:lpstr>PowerPoint Presentation</vt:lpstr>
      <vt:lpstr>Let us notice the extremes:  - God who  is at the centre of our being.  -The Outer World that can be reached by our five senses.</vt:lpstr>
      <vt:lpstr>Each area has its own functioning designated by a &amp; b for the upper parts of the soul (spirit, mind/will), and 1, 2, 3 for the lower parts (soul &amp; body) :</vt:lpstr>
      <vt:lpstr>PowerPoint Presentation</vt:lpstr>
      <vt:lpstr>As we can see in the following slide, the area of influence of the Old Man in us, designated by the red circle, goes roughly from the imagination to the five senses, through our emotions.</vt:lpstr>
      <vt:lpstr>PowerPoint Presentation</vt:lpstr>
      <vt:lpstr>In themselves and by themselves these faculties are not evil.  On the contrary, they are all created by God and good.  It is their functioning that can be good or bad.</vt:lpstr>
      <vt:lpstr>If their functioning idolises a created object, and draws the upper part (spirit, mind/will) to become enslaved by this created object, we are confronted here by what St. Paul calls the Old Man’s behaviour.</vt:lpstr>
      <vt:lpstr>PowerPoint Presentation</vt:lpstr>
      <vt:lpstr>PowerPoint Presentation</vt:lpstr>
      <vt:lpstr>In this case the human being seems to be split in two. The upper part (the rational and spiritual part) knows what is good but can’t do it - it is slave to the lower part which is commanding!</vt:lpstr>
      <vt:lpstr>PowerPoint Presentation</vt:lpstr>
      <vt:lpstr>PowerPoint Presentation</vt:lpstr>
      <vt:lpstr>PowerPoint Presentation</vt:lpstr>
      <vt:lpstr>PowerPoint Presentation</vt:lpstr>
      <vt:lpstr>PowerPoint Presentation</vt:lpstr>
      <vt:lpstr>PowerPoint Presentation</vt:lpstr>
      <vt:lpstr>Even in our spiritual life, we still have both ways of functioning. This results from the effort of our virtuous work, with the general help of God. And what comes from God and will be refrated in our conscious part (mind, emotions, senses).</vt:lpstr>
      <vt:lpstr>When we read St. Teresa of Avila’s description of what we can feel (during prayer for instance or outside of it) she compares two “feelings” that can occur in us, but she underlines how different they are  from each other. She offers this description in the Fourth Mansions Chapter I.</vt:lpstr>
      <vt:lpstr>In this chapter she treats of “the difference between sweetness or tenderness in prayer and consolations”. (4th Mansions, Chapter 1)</vt:lpstr>
      <vt:lpstr>She says that one can feel sweetness and feel consolations. Behind these words what matters is what they allude to, from where these feelings come and what is at stake in each one.</vt:lpstr>
      <vt:lpstr>In a way we can say that one, the consolations, comes from above (or deep inside), from God Himself, toward  the lower part (or outer). And the other one, the sweetness, comes from bottom to top (or outer to inner).</vt:lpstr>
      <vt:lpstr>“it seems to me that we may describe as sweetness what we get from our meditations and from petitions made to Our Lord. This proceeds from our own nature, though, of course, God plays a part in the process (and in everything I say you must understand this, for we can do nothing without Him). This spiritual sweetness arises from the actual virtuous work which we perform, and we think we have acquired it by our labours.” (4th Manions Chapter 1)</vt:lpstr>
      <vt:lpstr>Speaking about the Consolations that come from God she says:  “It seems to me that the feelings which come to us from Divine things are as purely natural as these, except that their source is nobler, although these worldly joys are in no way bad.” (4th Manions Chapter 1)</vt:lpstr>
      <vt:lpstr>“To put it briefly, worldly joys (pleasures) have their source in our own nature and end in God, whereas spiritual consolations have their source in God, but we experience them in a natural way and enjoy them as much as we enjoy those I have already mentioned, and indeed much more. ” (4th Mansions Chapter 1)</vt:lpstr>
      <vt:lpstr>There is one “feeling”, a pleasure, that comes from the outer world. Some circumstances, news, events, persons we meet,... can bring us pleasure. The direction of the arrow is from outside to inside. As we can see it in the Old Man functioning. There is nothing bad in that.</vt:lpstr>
      <vt:lpstr>The other “feeling”, a joy, a consolation, that comes from God, through the spirit, is refracted* into the upper part of the soul and can be sometimes refracted* too into the feelings and senses. This is the result of the action of the grace of God in us.</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JKB</dc:creator>
  <cp:lastModifiedBy>JKB</cp:lastModifiedBy>
  <cp:revision>53</cp:revision>
  <dcterms:created xsi:type="dcterms:W3CDTF">2019-08-27T10:29:34Z</dcterms:created>
  <dcterms:modified xsi:type="dcterms:W3CDTF">2019-08-30T10:13:57Z</dcterms:modified>
</cp:coreProperties>
</file>